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9"/>
  </p:notesMasterIdLst>
  <p:handoutMasterIdLst>
    <p:handoutMasterId r:id="rId110"/>
  </p:handoutMasterIdLst>
  <p:sldIdLst>
    <p:sldId id="309" r:id="rId5"/>
    <p:sldId id="390" r:id="rId6"/>
    <p:sldId id="392" r:id="rId7"/>
    <p:sldId id="465" r:id="rId8"/>
    <p:sldId id="466" r:id="rId9"/>
    <p:sldId id="463" r:id="rId10"/>
    <p:sldId id="464" r:id="rId11"/>
    <p:sldId id="400" r:id="rId12"/>
    <p:sldId id="401" r:id="rId13"/>
    <p:sldId id="404" r:id="rId14"/>
    <p:sldId id="535" r:id="rId15"/>
    <p:sldId id="403" r:id="rId16"/>
    <p:sldId id="391" r:id="rId17"/>
    <p:sldId id="406" r:id="rId18"/>
    <p:sldId id="405" r:id="rId19"/>
    <p:sldId id="402" r:id="rId20"/>
    <p:sldId id="473" r:id="rId21"/>
    <p:sldId id="467" r:id="rId22"/>
    <p:sldId id="475" r:id="rId23"/>
    <p:sldId id="471" r:id="rId24"/>
    <p:sldId id="477" r:id="rId25"/>
    <p:sldId id="469" r:id="rId26"/>
    <p:sldId id="472" r:id="rId27"/>
    <p:sldId id="479" r:id="rId28"/>
    <p:sldId id="481" r:id="rId29"/>
    <p:sldId id="534" r:id="rId30"/>
    <p:sldId id="480" r:id="rId31"/>
    <p:sldId id="482" r:id="rId32"/>
    <p:sldId id="412" r:id="rId33"/>
    <p:sldId id="397" r:id="rId34"/>
    <p:sldId id="492" r:id="rId35"/>
    <p:sldId id="414" r:id="rId36"/>
    <p:sldId id="415" r:id="rId37"/>
    <p:sldId id="413" r:id="rId38"/>
    <p:sldId id="483" r:id="rId39"/>
    <p:sldId id="416" r:id="rId40"/>
    <p:sldId id="417" r:id="rId41"/>
    <p:sldId id="418" r:id="rId42"/>
    <p:sldId id="458" r:id="rId43"/>
    <p:sldId id="536" r:id="rId44"/>
    <p:sldId id="487" r:id="rId45"/>
    <p:sldId id="424" r:id="rId46"/>
    <p:sldId id="485" r:id="rId47"/>
    <p:sldId id="486" r:id="rId48"/>
    <p:sldId id="425" r:id="rId49"/>
    <p:sldId id="488" r:id="rId50"/>
    <p:sldId id="427" r:id="rId51"/>
    <p:sldId id="426" r:id="rId52"/>
    <p:sldId id="489" r:id="rId53"/>
    <p:sldId id="525" r:id="rId54"/>
    <p:sldId id="526" r:id="rId55"/>
    <p:sldId id="524" r:id="rId56"/>
    <p:sldId id="490" r:id="rId57"/>
    <p:sldId id="491" r:id="rId58"/>
    <p:sldId id="495" r:id="rId59"/>
    <p:sldId id="493" r:id="rId60"/>
    <p:sldId id="494" r:id="rId61"/>
    <p:sldId id="496" r:id="rId62"/>
    <p:sldId id="497" r:id="rId63"/>
    <p:sldId id="498" r:id="rId64"/>
    <p:sldId id="499" r:id="rId65"/>
    <p:sldId id="501" r:id="rId66"/>
    <p:sldId id="502" r:id="rId67"/>
    <p:sldId id="503" r:id="rId68"/>
    <p:sldId id="500" r:id="rId69"/>
    <p:sldId id="504" r:id="rId70"/>
    <p:sldId id="505" r:id="rId71"/>
    <p:sldId id="506" r:id="rId72"/>
    <p:sldId id="507" r:id="rId73"/>
    <p:sldId id="508" r:id="rId74"/>
    <p:sldId id="509" r:id="rId75"/>
    <p:sldId id="407" r:id="rId76"/>
    <p:sldId id="408" r:id="rId77"/>
    <p:sldId id="420" r:id="rId78"/>
    <p:sldId id="459" r:id="rId79"/>
    <p:sldId id="460" r:id="rId80"/>
    <p:sldId id="419" r:id="rId81"/>
    <p:sldId id="532" r:id="rId82"/>
    <p:sldId id="422" r:id="rId83"/>
    <p:sldId id="530" r:id="rId84"/>
    <p:sldId id="423" r:id="rId85"/>
    <p:sldId id="527" r:id="rId86"/>
    <p:sldId id="531" r:id="rId87"/>
    <p:sldId id="421" r:id="rId88"/>
    <p:sldId id="528" r:id="rId89"/>
    <p:sldId id="529" r:id="rId90"/>
    <p:sldId id="537" r:id="rId91"/>
    <p:sldId id="538" r:id="rId92"/>
    <p:sldId id="539" r:id="rId93"/>
    <p:sldId id="510" r:id="rId94"/>
    <p:sldId id="511" r:id="rId95"/>
    <p:sldId id="512" r:id="rId96"/>
    <p:sldId id="513" r:id="rId97"/>
    <p:sldId id="515" r:id="rId98"/>
    <p:sldId id="516" r:id="rId99"/>
    <p:sldId id="523" r:id="rId100"/>
    <p:sldId id="517" r:id="rId101"/>
    <p:sldId id="518" r:id="rId102"/>
    <p:sldId id="519" r:id="rId103"/>
    <p:sldId id="514" r:id="rId104"/>
    <p:sldId id="521" r:id="rId105"/>
    <p:sldId id="522" r:id="rId106"/>
    <p:sldId id="520" r:id="rId107"/>
    <p:sldId id="428" r:id="rId10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32" autoAdjust="0"/>
    <p:restoredTop sz="94434" autoAdjust="0"/>
  </p:normalViewPr>
  <p:slideViewPr>
    <p:cSldViewPr snapToGrid="0">
      <p:cViewPr varScale="1">
        <p:scale>
          <a:sx n="142" d="100"/>
          <a:sy n="142" d="100"/>
        </p:scale>
        <p:origin x="116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A1E8E-6166-468A-B1C9-7F685C34DE95}" type="datetimeFigureOut">
              <a:rPr lang="pt-BR" smtClean="0"/>
              <a:t>20/08/2022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8B8DD-E43B-412F-98FD-9878DFB5FD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61867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9A52B-3637-4224-A535-EF6616F9FCC5}" type="datetimeFigureOut">
              <a:rPr lang="pt-BR" smtClean="0"/>
              <a:t>20/08/2022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5A1D0-9FBB-4FB3-A3CE-E03397F9A4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7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51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940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3727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536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2701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8004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4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85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61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25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83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99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31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46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70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0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06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77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53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10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16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96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90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85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56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40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18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929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83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80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410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248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260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134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938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805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460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8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122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870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514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40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342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857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986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003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500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379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42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667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678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421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344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553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064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071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412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644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01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59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9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385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99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569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774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314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896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978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908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128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61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135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979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567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237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922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3696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922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817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946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88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32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245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95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71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115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2885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298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7861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6398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04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570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02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921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5985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9748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050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8369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0562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160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5613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9194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4036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34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showeet.com/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-16030"/>
            <a:ext cx="12191998" cy="927203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" y="104672"/>
            <a:ext cx="9224191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tângulo 2"/>
          <p:cNvSpPr/>
          <p:nvPr userDrawn="1"/>
        </p:nvSpPr>
        <p:spPr>
          <a:xfrm>
            <a:off x="9504657" y="-17627"/>
            <a:ext cx="3823064" cy="9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943" y="40636"/>
            <a:ext cx="2055734" cy="765524"/>
          </a:xfrm>
          <a:prstGeom prst="rect">
            <a:avLst/>
          </a:prstGeom>
        </p:spPr>
      </p:pic>
      <p:sp>
        <p:nvSpPr>
          <p:cNvPr id="18" name="Rectangle 6"/>
          <p:cNvSpPr/>
          <p:nvPr userDrawn="1"/>
        </p:nvSpPr>
        <p:spPr>
          <a:xfrm>
            <a:off x="12128862" y="40636"/>
            <a:ext cx="45719" cy="870537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6"/>
          <p:cNvSpPr/>
          <p:nvPr userDrawn="1"/>
        </p:nvSpPr>
        <p:spPr>
          <a:xfrm>
            <a:off x="9550749" y="-8920"/>
            <a:ext cx="195883" cy="9288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Rectangle 6"/>
          <p:cNvSpPr/>
          <p:nvPr userDrawn="1"/>
        </p:nvSpPr>
        <p:spPr>
          <a:xfrm>
            <a:off x="9780778" y="-8920"/>
            <a:ext cx="57296" cy="9288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" name="Rectangle 6"/>
          <p:cNvSpPr/>
          <p:nvPr userDrawn="1"/>
        </p:nvSpPr>
        <p:spPr>
          <a:xfrm>
            <a:off x="9909540" y="866502"/>
            <a:ext cx="2249804" cy="45719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25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20/08/2022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3414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20/08/2022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024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20/08/2022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1362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20/08/2022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3401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20/08/2022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4137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en-US" sz="1351">
              <a:solidFill>
                <a:prstClr val="white"/>
              </a:solidFill>
            </a:endParaRPr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0456" y="6214075"/>
            <a:ext cx="162777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4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D485FE1-7A3B-CB4B-A7AA-61D7EA5411E1}"/>
              </a:ext>
            </a:extLst>
          </p:cNvPr>
          <p:cNvSpPr txBox="1">
            <a:spLocks/>
          </p:cNvSpPr>
          <p:nvPr userDrawn="1"/>
        </p:nvSpPr>
        <p:spPr>
          <a:xfrm>
            <a:off x="10893779" y="-45156"/>
            <a:ext cx="1365956" cy="383117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Slide </a:t>
            </a:r>
            <a:fld id="{6E18DBF4-37B7-4C4F-9728-A1C100B177EE}" type="slidenum">
              <a:rPr lang="en-US" sz="1200" smtClean="0"/>
              <a:pPr algn="ctr"/>
              <a:t>‹nº›</a:t>
            </a:fld>
            <a:r>
              <a:rPr lang="en-US" sz="1200" dirty="0"/>
              <a:t> de 104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125537C-A749-9D4A-AFD0-AAD2BB1DB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996" y="240030"/>
            <a:ext cx="1126004" cy="7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54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48"/>
          <a:stretch/>
        </p:blipFill>
        <p:spPr>
          <a:xfrm>
            <a:off x="1" y="-2"/>
            <a:ext cx="12192000" cy="29077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" y="-1"/>
            <a:ext cx="12191998" cy="290852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3091408"/>
            <a:ext cx="2295144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474214" y="3091408"/>
            <a:ext cx="2295144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948428" y="3091408"/>
            <a:ext cx="2295144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7422642" y="3091408"/>
            <a:ext cx="2295144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9896856" y="3091408"/>
            <a:ext cx="2295144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" y="6357040"/>
            <a:ext cx="12191998" cy="50096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4268"/>
            <a:ext cx="27432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24268"/>
            <a:ext cx="41148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24268"/>
            <a:ext cx="27432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fld id="{6E18DBF4-37B7-4C4F-9728-A1C100B177E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4819624"/>
            <a:ext cx="12192000" cy="91440"/>
            <a:chOff x="0" y="4617581"/>
            <a:chExt cx="12192000" cy="9144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4617581"/>
              <a:ext cx="229514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474214" y="4617581"/>
              <a:ext cx="2295144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4948428" y="4617581"/>
              <a:ext cx="229514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422642" y="4617581"/>
              <a:ext cx="229514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896856" y="4617581"/>
              <a:ext cx="229514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 userDrawn="1"/>
        </p:nvSpPr>
        <p:spPr>
          <a:xfrm>
            <a:off x="0" y="3091409"/>
            <a:ext cx="2295144" cy="1728216"/>
          </a:xfrm>
          <a:prstGeom prst="rect">
            <a:avLst/>
          </a:prstGeom>
          <a:solidFill>
            <a:srgbClr val="75BEE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2474214" y="3091409"/>
            <a:ext cx="2295144" cy="1728216"/>
          </a:xfrm>
          <a:prstGeom prst="rect">
            <a:avLst/>
          </a:prstGeom>
          <a:solidFill>
            <a:srgbClr val="1E708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4948428" y="3091409"/>
            <a:ext cx="2295144" cy="1728216"/>
          </a:xfrm>
          <a:prstGeom prst="rect">
            <a:avLst/>
          </a:prstGeom>
          <a:solidFill>
            <a:srgbClr val="F99D1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7422642" y="3091409"/>
            <a:ext cx="2295144" cy="1728216"/>
          </a:xfrm>
          <a:prstGeom prst="rect">
            <a:avLst/>
          </a:prstGeom>
          <a:solidFill>
            <a:srgbClr val="8AC7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>
            <a:off x="9896856" y="3091409"/>
            <a:ext cx="2295144" cy="1728216"/>
          </a:xfrm>
          <a:prstGeom prst="rect">
            <a:avLst/>
          </a:prstGeom>
          <a:solidFill>
            <a:srgbClr val="8B4E9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5064"/>
            <a:ext cx="9144000" cy="1561058"/>
          </a:xfrm>
        </p:spPr>
        <p:txBody>
          <a:bodyPr anchor="b"/>
          <a:lstStyle>
            <a:lvl1pPr algn="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647163"/>
            <a:ext cx="9144000" cy="1174065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57697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6741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siness - 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sultado de imagem para RO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776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 30"/>
          <p:cNvSpPr/>
          <p:nvPr userDrawn="1"/>
        </p:nvSpPr>
        <p:spPr>
          <a:xfrm rot="19340334">
            <a:off x="7110021" y="-1271621"/>
            <a:ext cx="956457" cy="9401242"/>
          </a:xfrm>
          <a:custGeom>
            <a:avLst/>
            <a:gdLst>
              <a:gd name="connsiteX0" fmla="*/ 956457 w 956457"/>
              <a:gd name="connsiteY0" fmla="*/ 738197 h 9401242"/>
              <a:gd name="connsiteX1" fmla="*/ 956457 w 956457"/>
              <a:gd name="connsiteY1" fmla="*/ 9401242 h 9401242"/>
              <a:gd name="connsiteX2" fmla="*/ 0 w 956457"/>
              <a:gd name="connsiteY2" fmla="*/ 8663045 h 9401242"/>
              <a:gd name="connsiteX3" fmla="*/ 0 w 956457"/>
              <a:gd name="connsiteY3" fmla="*/ 0 h 940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457" h="9401242">
                <a:moveTo>
                  <a:pt x="956457" y="738197"/>
                </a:moveTo>
                <a:lnTo>
                  <a:pt x="956457" y="9401242"/>
                </a:lnTo>
                <a:lnTo>
                  <a:pt x="0" y="86630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rgbClr val="5A3F3C">
                  <a:alpha val="0"/>
                </a:srgbClr>
              </a:gs>
              <a:gs pos="100000">
                <a:srgbClr val="5A3F3C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 userDrawn="1"/>
        </p:nvSpPr>
        <p:spPr>
          <a:xfrm>
            <a:off x="0" y="1"/>
            <a:ext cx="10318750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60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400" dirty="0">
                <a:solidFill>
                  <a:srgbClr val="8FADC7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50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20/08/2022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4867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siness - 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sultado de imagem para RO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776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 30"/>
          <p:cNvSpPr/>
          <p:nvPr userDrawn="1"/>
        </p:nvSpPr>
        <p:spPr>
          <a:xfrm rot="19340334">
            <a:off x="7110021" y="-1271621"/>
            <a:ext cx="956457" cy="9401242"/>
          </a:xfrm>
          <a:custGeom>
            <a:avLst/>
            <a:gdLst>
              <a:gd name="connsiteX0" fmla="*/ 956457 w 956457"/>
              <a:gd name="connsiteY0" fmla="*/ 738197 h 9401242"/>
              <a:gd name="connsiteX1" fmla="*/ 956457 w 956457"/>
              <a:gd name="connsiteY1" fmla="*/ 9401242 h 9401242"/>
              <a:gd name="connsiteX2" fmla="*/ 0 w 956457"/>
              <a:gd name="connsiteY2" fmla="*/ 8663045 h 9401242"/>
              <a:gd name="connsiteX3" fmla="*/ 0 w 956457"/>
              <a:gd name="connsiteY3" fmla="*/ 0 h 940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457" h="9401242">
                <a:moveTo>
                  <a:pt x="956457" y="738197"/>
                </a:moveTo>
                <a:lnTo>
                  <a:pt x="956457" y="9401242"/>
                </a:lnTo>
                <a:lnTo>
                  <a:pt x="0" y="86630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rgbClr val="5A3F3C">
                  <a:alpha val="0"/>
                </a:srgbClr>
              </a:gs>
              <a:gs pos="100000">
                <a:srgbClr val="5A3F3C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 userDrawn="1"/>
        </p:nvSpPr>
        <p:spPr>
          <a:xfrm>
            <a:off x="0" y="1"/>
            <a:ext cx="10318750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60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400" dirty="0">
                <a:solidFill>
                  <a:srgbClr val="8FADC7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84445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20/08/2022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430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20/08/2022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92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20/08/2022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857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20/08/2022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065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20/08/2022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71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E30F1-578B-474E-AF0D-3C5E506F959B}" type="datetimeFigureOut">
              <a:rPr lang="pt-BR" smtClean="0"/>
              <a:t>20/08/2022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102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49" r:id="rId3"/>
    <p:sldLayoutId id="2147483665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6" r:id="rId15"/>
    <p:sldLayoutId id="2147483667" r:id="rId16"/>
    <p:sldLayoutId id="214748366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mailto:jaimewo@gmail.com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1.png"/><Relationship Id="rId4" Type="http://schemas.openxmlformats.org/officeDocument/2006/relationships/image" Target="../media/image1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26.png"/><Relationship Id="rId10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playground.tensorflow.org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1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0.png"/><Relationship Id="rId10" Type="http://schemas.openxmlformats.org/officeDocument/2006/relationships/image" Target="../media/image390.png"/><Relationship Id="rId4" Type="http://schemas.openxmlformats.org/officeDocument/2006/relationships/image" Target="../media/image46.png"/><Relationship Id="rId9" Type="http://schemas.openxmlformats.org/officeDocument/2006/relationships/image" Target="../media/image3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1.png"/><Relationship Id="rId4" Type="http://schemas.openxmlformats.org/officeDocument/2006/relationships/image" Target="../media/image470.png"/><Relationship Id="rId9" Type="http://schemas.openxmlformats.org/officeDocument/2006/relationships/image" Target="../media/image4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medium.com/@davivc/um-mergulho-profundo-na-matem%C3%A1tica-por-tr%C3%A1s-das-redes-neurais-77994b87a2ab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.png"/><Relationship Id="rId5" Type="http://schemas.openxmlformats.org/officeDocument/2006/relationships/image" Target="../media/image530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audio" Target="../media/audio1.wav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2.png"/><Relationship Id="rId9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7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.png"/><Relationship Id="rId5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png"/><Relationship Id="rId5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1.png"/><Relationship Id="rId5" Type="http://schemas.openxmlformats.org/officeDocument/2006/relationships/image" Target="https://cdn.analyticsvidhya.com/wp-content/uploads/2019/08/mse.jpg.jpg" TargetMode="External"/><Relationship Id="rId4" Type="http://schemas.openxmlformats.org/officeDocument/2006/relationships/image" Target="../media/image8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2.png"/><Relationship Id="rId5" Type="http://schemas.openxmlformats.org/officeDocument/2006/relationships/image" Target="../media/image84.png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2.png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5.tiff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7.tiff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5.tiff"/><Relationship Id="rId4" Type="http://schemas.openxmlformats.org/officeDocument/2006/relationships/image" Target="../media/image97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9.png"/><Relationship Id="rId4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youtube.com/watch?v=XMJ8VxgUzTc&amp;feature=youtu.b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1385404"/>
            <a:ext cx="12192000" cy="1174065"/>
          </a:xfrm>
        </p:spPr>
        <p:txBody>
          <a:bodyPr>
            <a:normAutofit/>
          </a:bodyPr>
          <a:lstStyle/>
          <a:p>
            <a:pPr algn="ctr"/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Especialização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Inteligência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Artificial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Aplicada</a:t>
            </a:r>
            <a:endParaRPr lang="en-US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9980119" y="4939176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Prof. Dr. Jaime Wojciechowski</a:t>
            </a:r>
          </a:p>
          <a:p>
            <a:r>
              <a:rPr lang="en-US" sz="1200" dirty="0">
                <a:hlinkClick r:id="rId3"/>
              </a:rPr>
              <a:t>jaimewo@ufpr.br</a:t>
            </a:r>
            <a:endParaRPr lang="en-US" sz="1200" dirty="0"/>
          </a:p>
          <a:p>
            <a:endParaRPr lang="en-US" sz="1200" dirty="0"/>
          </a:p>
        </p:txBody>
      </p:sp>
      <p:cxnSp>
        <p:nvCxnSpPr>
          <p:cNvPr id="32" name="Conector reto 31"/>
          <p:cNvCxnSpPr/>
          <p:nvPr/>
        </p:nvCxnSpPr>
        <p:spPr>
          <a:xfrm>
            <a:off x="9892989" y="4961168"/>
            <a:ext cx="0" cy="129600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ítulo 1"/>
          <p:cNvSpPr txBox="1">
            <a:spLocks/>
          </p:cNvSpPr>
          <p:nvPr/>
        </p:nvSpPr>
        <p:spPr>
          <a:xfrm>
            <a:off x="1" y="1795149"/>
            <a:ext cx="12191999" cy="1206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Aprendizado de Máquina</a:t>
            </a:r>
          </a:p>
          <a:p>
            <a:pPr algn="ctr"/>
            <a:r>
              <a:rPr lang="pt-BR" sz="36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02 </a:t>
            </a:r>
            <a:r>
              <a:rPr lang="pt-BR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Redes Neurais</a:t>
            </a:r>
            <a:endParaRPr lang="pt-BR" sz="36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443" y="6478128"/>
            <a:ext cx="2252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©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Todos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os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direitos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reservados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ao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autor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11" name="Picture 10" descr="Captura de Tela 2017-06-06 às 11.10.5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5530"/>
            <a:ext cx="12192000" cy="140126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" y="3091133"/>
            <a:ext cx="2256645" cy="135511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04" y="3091133"/>
            <a:ext cx="2300841" cy="171504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348" y="3116649"/>
            <a:ext cx="2257502" cy="94239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20" y="3091133"/>
            <a:ext cx="2307121" cy="160102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194" y="3112983"/>
            <a:ext cx="2287805" cy="11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9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b="1" dirty="0">
              <a:solidFill>
                <a:schemeClr val="tx1"/>
              </a:solidFill>
            </a:endParaRPr>
          </a:p>
          <a:p>
            <a:pPr algn="just"/>
            <a:endParaRPr lang="pt-BR" sz="3200" dirty="0">
              <a:solidFill>
                <a:schemeClr val="tx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pt-BR" sz="3200" b="1" dirty="0" err="1">
                <a:solidFill>
                  <a:schemeClr val="tx1"/>
                </a:solidFill>
              </a:rPr>
              <a:t>Perceptron</a:t>
            </a:r>
            <a:r>
              <a:rPr lang="pt-BR" sz="3200" b="1" dirty="0">
                <a:solidFill>
                  <a:schemeClr val="tx1"/>
                </a:solidFill>
              </a:rPr>
              <a:t>:</a:t>
            </a:r>
          </a:p>
          <a:p>
            <a:pPr marL="742950" lvl="1" indent="-285750" algn="just">
              <a:buFontTx/>
              <a:buChar char="-"/>
            </a:pPr>
            <a:r>
              <a:rPr lang="pt-BR" sz="3200" dirty="0">
                <a:solidFill>
                  <a:schemeClr val="tx1"/>
                </a:solidFill>
              </a:rPr>
              <a:t>Modelo de Redes Neurais apresentado nos anos 50;</a:t>
            </a:r>
          </a:p>
          <a:p>
            <a:pPr marL="742950" lvl="1" indent="-285750" algn="just">
              <a:buFontTx/>
              <a:buChar char="-"/>
            </a:pPr>
            <a:r>
              <a:rPr lang="pt-BR" sz="3200" dirty="0">
                <a:solidFill>
                  <a:schemeClr val="tx1"/>
                </a:solidFill>
              </a:rPr>
              <a:t>Simples, cálculos lineares, um neurônio na camada de saída.</a:t>
            </a:r>
          </a:p>
          <a:p>
            <a:pPr lvl="1" algn="just"/>
            <a:endParaRPr lang="pt-BR" sz="3200" b="1" dirty="0">
              <a:solidFill>
                <a:schemeClr val="tx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pt-BR" sz="3200" b="1" dirty="0" err="1">
                <a:solidFill>
                  <a:schemeClr val="tx1"/>
                </a:solidFill>
              </a:rPr>
              <a:t>MultiLayer</a:t>
            </a:r>
            <a:r>
              <a:rPr lang="pt-BR" sz="3200" b="1" dirty="0">
                <a:solidFill>
                  <a:schemeClr val="tx1"/>
                </a:solidFill>
              </a:rPr>
              <a:t> </a:t>
            </a:r>
            <a:r>
              <a:rPr lang="pt-BR" sz="3200" b="1" dirty="0" err="1">
                <a:solidFill>
                  <a:schemeClr val="tx1"/>
                </a:solidFill>
              </a:rPr>
              <a:t>Perceptron</a:t>
            </a:r>
            <a:r>
              <a:rPr lang="pt-BR" sz="3200" b="1" dirty="0">
                <a:solidFill>
                  <a:schemeClr val="tx1"/>
                </a:solidFill>
              </a:rPr>
              <a:t> (MLP)</a:t>
            </a:r>
          </a:p>
          <a:p>
            <a:pPr marL="742950" lvl="1" indent="-285750" algn="just">
              <a:buFontTx/>
              <a:buChar char="-"/>
            </a:pPr>
            <a:r>
              <a:rPr lang="pt-BR" sz="3200" dirty="0">
                <a:solidFill>
                  <a:schemeClr val="tx1"/>
                </a:solidFill>
              </a:rPr>
              <a:t>Alteração do modelo </a:t>
            </a:r>
            <a:r>
              <a:rPr lang="pt-BR" sz="3200" dirty="0" err="1">
                <a:solidFill>
                  <a:schemeClr val="tx1"/>
                </a:solidFill>
              </a:rPr>
              <a:t>Perceptron</a:t>
            </a:r>
            <a:r>
              <a:rPr lang="pt-BR" sz="3200" dirty="0">
                <a:solidFill>
                  <a:schemeClr val="tx1"/>
                </a:solidFill>
              </a:rPr>
              <a:t>, adicionando várias camadas de neurônios;</a:t>
            </a:r>
          </a:p>
          <a:p>
            <a:pPr marL="742950" lvl="1" indent="-285750" algn="just">
              <a:buFontTx/>
              <a:buChar char="-"/>
            </a:pPr>
            <a:r>
              <a:rPr lang="pt-BR" sz="3200" dirty="0">
                <a:solidFill>
                  <a:schemeClr val="tx1"/>
                </a:solidFill>
              </a:rPr>
              <a:t>Possibilita a representação de dados não-lineares.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84504" y="1410893"/>
            <a:ext cx="237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Tipos de </a:t>
            </a:r>
            <a:r>
              <a:rPr lang="pt-BR" sz="2800" b="1" dirty="0" err="1"/>
              <a:t>RNA’s</a:t>
            </a:r>
            <a:endParaRPr lang="pt-BR" sz="2800" b="1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DCDD571-C032-3C42-9E97-0DDF6FD48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10211106" cy="673100"/>
          </a:xfrm>
          <a:noFill/>
        </p:spPr>
        <p:txBody>
          <a:bodyPr>
            <a:no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Redes Neurais Artificiais - Conceitos</a:t>
            </a:r>
          </a:p>
        </p:txBody>
      </p:sp>
    </p:spTree>
    <p:extLst>
      <p:ext uri="{BB962C8B-B14F-4D97-AF65-F5344CB8AC3E}">
        <p14:creationId xmlns:p14="http://schemas.microsoft.com/office/powerpoint/2010/main" val="115687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Redes Especiais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>
            <a:hlinkClick r:id="" action="ppaction://noaction">
              <a:snd r:embed="rId3" name="chimes.wav"/>
            </a:hlinkClick>
          </p:cNvPr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83627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Redes Neurais </a:t>
            </a:r>
            <a:r>
              <a:rPr lang="pt-BR" altLang="pt-BR" sz="2800" b="1" dirty="0" err="1">
                <a:solidFill>
                  <a:schemeClr val="tx1"/>
                </a:solidFill>
              </a:rPr>
              <a:t>Convolucionais</a:t>
            </a:r>
            <a:endParaRPr lang="pt-BR" altLang="pt-BR" sz="2800" b="1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B902AFE-108B-D54C-B52D-CF2BF359DCDF}"/>
              </a:ext>
            </a:extLst>
          </p:cNvPr>
          <p:cNvSpPr/>
          <p:nvPr/>
        </p:nvSpPr>
        <p:spPr>
          <a:xfrm>
            <a:off x="594166" y="2178772"/>
            <a:ext cx="112206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Sua maior aplicação é no tratamento de imagens. Quebra a imagem em pedaços com o objetivos de identificar os objetos constantes nela.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F7340B-1703-6B47-8562-93A96F58B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6" y="3132878"/>
            <a:ext cx="10425586" cy="3337369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830DD5E-F358-A54F-94D7-046590B2D209}"/>
              </a:ext>
            </a:extLst>
          </p:cNvPr>
          <p:cNvGrpSpPr/>
          <p:nvPr/>
        </p:nvGrpSpPr>
        <p:grpSpPr>
          <a:xfrm>
            <a:off x="8751775" y="21640"/>
            <a:ext cx="2482850" cy="1153795"/>
            <a:chOff x="0" y="0"/>
            <a:chExt cx="2483283" cy="700771"/>
          </a:xfrm>
        </p:grpSpPr>
        <p:sp>
          <p:nvSpPr>
            <p:cNvPr id="15" name="Nuvem 14">
              <a:extLst>
                <a:ext uri="{FF2B5EF4-FFF2-40B4-BE49-F238E27FC236}">
                  <a16:creationId xmlns:a16="http://schemas.microsoft.com/office/drawing/2014/main" id="{79B2D739-B2FF-5F41-9698-489B41E07A7B}"/>
                </a:ext>
              </a:extLst>
            </p:cNvPr>
            <p:cNvSpPr/>
            <p:nvPr/>
          </p:nvSpPr>
          <p:spPr>
            <a:xfrm>
              <a:off x="0" y="0"/>
              <a:ext cx="1991444" cy="623744"/>
            </a:xfrm>
            <a:prstGeom prst="cloud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7" name="Raio 16">
              <a:extLst>
                <a:ext uri="{FF2B5EF4-FFF2-40B4-BE49-F238E27FC236}">
                  <a16:creationId xmlns:a16="http://schemas.microsoft.com/office/drawing/2014/main" id="{AC317508-1A2D-1D47-B8B8-4D361CD741F7}"/>
                </a:ext>
              </a:extLst>
            </p:cNvPr>
            <p:cNvSpPr/>
            <p:nvPr/>
          </p:nvSpPr>
          <p:spPr>
            <a:xfrm>
              <a:off x="1869825" y="239253"/>
              <a:ext cx="613458" cy="216117"/>
            </a:xfrm>
            <a:prstGeom prst="lightningBol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8" name="CaixaDeTexto 5">
              <a:extLst>
                <a:ext uri="{FF2B5EF4-FFF2-40B4-BE49-F238E27FC236}">
                  <a16:creationId xmlns:a16="http://schemas.microsoft.com/office/drawing/2014/main" id="{C06DE9C7-3A95-F04F-83E7-CF374003D389}"/>
                </a:ext>
              </a:extLst>
            </p:cNvPr>
            <p:cNvSpPr txBox="1"/>
            <p:nvPr/>
          </p:nvSpPr>
          <p:spPr>
            <a:xfrm>
              <a:off x="214121" y="83551"/>
              <a:ext cx="1575435" cy="617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pt-BR" sz="12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Tô</a:t>
              </a:r>
              <a:r>
                <a:rPr lang="pt-BR" sz="12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quase tendo uma Convulsão </a:t>
              </a:r>
              <a:r>
                <a:rPr lang="pt-BR" sz="12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Convolucional</a:t>
              </a:r>
              <a:endParaRPr lang="pt-BR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606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Redes Especiais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>
            <a:hlinkClick r:id="" action="ppaction://noaction">
              <a:snd r:embed="rId3" name="chimes.wav"/>
            </a:hlinkClick>
          </p:cNvPr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83627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Redes </a:t>
            </a:r>
            <a:r>
              <a:rPr lang="pt-BR" altLang="pt-BR" sz="2800" b="1" dirty="0" err="1">
                <a:solidFill>
                  <a:schemeClr val="tx1"/>
                </a:solidFill>
              </a:rPr>
              <a:t>GANs</a:t>
            </a:r>
            <a:r>
              <a:rPr lang="pt-BR" altLang="pt-BR" sz="2800" b="1" dirty="0">
                <a:solidFill>
                  <a:schemeClr val="tx1"/>
                </a:solidFill>
              </a:rPr>
              <a:t> – </a:t>
            </a:r>
            <a:r>
              <a:rPr lang="pt-BR" altLang="pt-BR" sz="2800" b="1" dirty="0" err="1">
                <a:solidFill>
                  <a:schemeClr val="tx1"/>
                </a:solidFill>
              </a:rPr>
              <a:t>Generative</a:t>
            </a:r>
            <a:r>
              <a:rPr lang="pt-BR" altLang="pt-BR" sz="2800" b="1" dirty="0">
                <a:solidFill>
                  <a:schemeClr val="tx1"/>
                </a:solidFill>
              </a:rPr>
              <a:t> </a:t>
            </a:r>
            <a:r>
              <a:rPr lang="pt-BR" altLang="pt-BR" sz="2800" b="1" dirty="0" err="1">
                <a:solidFill>
                  <a:schemeClr val="tx1"/>
                </a:solidFill>
              </a:rPr>
              <a:t>Adversarial</a:t>
            </a:r>
            <a:r>
              <a:rPr lang="pt-BR" altLang="pt-BR" sz="2800" b="1" dirty="0">
                <a:solidFill>
                  <a:schemeClr val="tx1"/>
                </a:solidFill>
              </a:rPr>
              <a:t> Networks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B902AFE-108B-D54C-B52D-CF2BF359DCDF}"/>
              </a:ext>
            </a:extLst>
          </p:cNvPr>
          <p:cNvSpPr/>
          <p:nvPr/>
        </p:nvSpPr>
        <p:spPr>
          <a:xfrm>
            <a:off x="594166" y="2178772"/>
            <a:ext cx="1122062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Usada para geração de imagens</a:t>
            </a:r>
          </a:p>
          <a:p>
            <a:endParaRPr lang="pt-BR" sz="2800" dirty="0"/>
          </a:p>
          <a:p>
            <a:r>
              <a:rPr lang="pt-BR" sz="2800" dirty="0"/>
              <a:t>Por exemplo: Envelhecimento de pessoas com o objetivo desabe como ela será a pessoa quando mais velha </a:t>
            </a:r>
            <a:endParaRPr lang="pt-BR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12F6294-3576-B241-B7CF-EAD82B7194E9}"/>
              </a:ext>
            </a:extLst>
          </p:cNvPr>
          <p:cNvGrpSpPr/>
          <p:nvPr/>
        </p:nvGrpSpPr>
        <p:grpSpPr>
          <a:xfrm>
            <a:off x="8874218" y="-3727"/>
            <a:ext cx="2482850" cy="1153795"/>
            <a:chOff x="0" y="0"/>
            <a:chExt cx="2483283" cy="700771"/>
          </a:xfrm>
        </p:grpSpPr>
        <p:sp>
          <p:nvSpPr>
            <p:cNvPr id="15" name="Nuvem 14">
              <a:extLst>
                <a:ext uri="{FF2B5EF4-FFF2-40B4-BE49-F238E27FC236}">
                  <a16:creationId xmlns:a16="http://schemas.microsoft.com/office/drawing/2014/main" id="{6A5B1FE1-94A5-804F-9A5E-FB2A0144D735}"/>
                </a:ext>
              </a:extLst>
            </p:cNvPr>
            <p:cNvSpPr/>
            <p:nvPr/>
          </p:nvSpPr>
          <p:spPr>
            <a:xfrm>
              <a:off x="0" y="0"/>
              <a:ext cx="1991444" cy="623744"/>
            </a:xfrm>
            <a:prstGeom prst="cloud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7" name="Raio 16">
              <a:extLst>
                <a:ext uri="{FF2B5EF4-FFF2-40B4-BE49-F238E27FC236}">
                  <a16:creationId xmlns:a16="http://schemas.microsoft.com/office/drawing/2014/main" id="{0D809A2E-71F2-F947-81FB-E293C3D4A99E}"/>
                </a:ext>
              </a:extLst>
            </p:cNvPr>
            <p:cNvSpPr/>
            <p:nvPr/>
          </p:nvSpPr>
          <p:spPr>
            <a:xfrm>
              <a:off x="1869825" y="239253"/>
              <a:ext cx="613458" cy="216117"/>
            </a:xfrm>
            <a:prstGeom prst="lightningBol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8" name="CaixaDeTexto 5">
              <a:extLst>
                <a:ext uri="{FF2B5EF4-FFF2-40B4-BE49-F238E27FC236}">
                  <a16:creationId xmlns:a16="http://schemas.microsoft.com/office/drawing/2014/main" id="{3685CAF1-701C-134D-8A02-DA9666DDD806}"/>
                </a:ext>
              </a:extLst>
            </p:cNvPr>
            <p:cNvSpPr txBox="1"/>
            <p:nvPr/>
          </p:nvSpPr>
          <p:spPr>
            <a:xfrm>
              <a:off x="214121" y="83551"/>
              <a:ext cx="1575435" cy="617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pt-BR" sz="12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 inventor dessa deve ter sido o “</a:t>
              </a:r>
              <a:r>
                <a:rPr lang="pt-BR" sz="12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Gans</a:t>
              </a:r>
              <a:r>
                <a:rPr lang="pt-BR" sz="12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” </a:t>
              </a:r>
              <a:r>
                <a:rPr lang="pt-BR" sz="12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and</a:t>
              </a:r>
              <a:r>
                <a:rPr lang="pt-BR" sz="12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Roses</a:t>
              </a:r>
              <a:endParaRPr lang="pt-BR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54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Redes Especiais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836271"/>
          </a:xfrm>
        </p:spPr>
        <p:txBody>
          <a:bodyPr>
            <a:normAutofit/>
          </a:bodyPr>
          <a:lstStyle/>
          <a:p>
            <a:pPr algn="l"/>
            <a:r>
              <a:rPr lang="pt-BR" altLang="pt-BR" sz="2800" b="1" dirty="0">
                <a:solidFill>
                  <a:schemeClr val="tx1"/>
                </a:solidFill>
              </a:rPr>
              <a:t>Redes </a:t>
            </a:r>
            <a:r>
              <a:rPr lang="pt-BR" altLang="pt-BR" sz="2800" b="1" dirty="0" err="1">
                <a:solidFill>
                  <a:schemeClr val="tx1"/>
                </a:solidFill>
              </a:rPr>
              <a:t>GANs</a:t>
            </a:r>
            <a:r>
              <a:rPr lang="pt-BR" altLang="pt-BR" sz="2800" b="1" dirty="0">
                <a:solidFill>
                  <a:schemeClr val="tx1"/>
                </a:solidFill>
              </a:rPr>
              <a:t> – </a:t>
            </a:r>
            <a:r>
              <a:rPr lang="pt-BR" altLang="pt-BR" sz="2800" b="1" dirty="0" err="1">
                <a:solidFill>
                  <a:schemeClr val="tx1"/>
                </a:solidFill>
              </a:rPr>
              <a:t>Generative</a:t>
            </a:r>
            <a:r>
              <a:rPr lang="pt-BR" altLang="pt-BR" sz="2800" b="1" dirty="0">
                <a:solidFill>
                  <a:schemeClr val="tx1"/>
                </a:solidFill>
              </a:rPr>
              <a:t> </a:t>
            </a:r>
            <a:r>
              <a:rPr lang="pt-BR" altLang="pt-BR" sz="2800" b="1" dirty="0" err="1">
                <a:solidFill>
                  <a:schemeClr val="tx1"/>
                </a:solidFill>
              </a:rPr>
              <a:t>Adversarial</a:t>
            </a:r>
            <a:r>
              <a:rPr lang="pt-BR" altLang="pt-BR" sz="2800" b="1" dirty="0">
                <a:solidFill>
                  <a:schemeClr val="tx1"/>
                </a:solidFill>
              </a:rPr>
              <a:t> Networks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B902AFE-108B-D54C-B52D-CF2BF359DCDF}"/>
              </a:ext>
            </a:extLst>
          </p:cNvPr>
          <p:cNvSpPr/>
          <p:nvPr/>
        </p:nvSpPr>
        <p:spPr>
          <a:xfrm>
            <a:off x="594166" y="2178772"/>
            <a:ext cx="112206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Trabalha com duas redes, uma geradora de imagens e outra discriminadora.</a:t>
            </a:r>
          </a:p>
          <a:p>
            <a:r>
              <a:rPr lang="pt-BR" sz="2800" dirty="0"/>
              <a:t>A partir da imagem gerada, o discriminador tenta verificar se são reais ou </a:t>
            </a:r>
            <a:r>
              <a:rPr lang="pt-BR" sz="2800" dirty="0" err="1"/>
              <a:t>fake</a:t>
            </a:r>
            <a:r>
              <a:rPr lang="pt-BR" sz="2800" dirty="0"/>
              <a:t>.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2F6A1ED-2040-7744-BC2C-2D232551B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96" y="3181060"/>
            <a:ext cx="7357962" cy="342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5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Redes Especiais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B902AFE-108B-D54C-B52D-CF2BF359DCDF}"/>
              </a:ext>
            </a:extLst>
          </p:cNvPr>
          <p:cNvSpPr/>
          <p:nvPr/>
        </p:nvSpPr>
        <p:spPr>
          <a:xfrm>
            <a:off x="594166" y="2178772"/>
            <a:ext cx="112206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sz="2800" dirty="0">
                <a:solidFill>
                  <a:srgbClr val="FF0000"/>
                </a:solidFill>
              </a:rPr>
              <a:t>OBS: Redes Recorrentes e </a:t>
            </a:r>
            <a:r>
              <a:rPr lang="pt-BR" sz="2800" dirty="0" err="1">
                <a:solidFill>
                  <a:srgbClr val="FF0000"/>
                </a:solidFill>
              </a:rPr>
              <a:t>Convolucionais</a:t>
            </a:r>
            <a:r>
              <a:rPr lang="pt-BR" sz="2800" dirty="0">
                <a:solidFill>
                  <a:srgbClr val="FF0000"/>
                </a:solidFill>
              </a:rPr>
              <a:t> serão estudadas em detalhes na disciplina </a:t>
            </a:r>
            <a:r>
              <a:rPr lang="pt-BR" sz="2800" dirty="0" err="1">
                <a:solidFill>
                  <a:srgbClr val="FF0000"/>
                </a:solidFill>
              </a:rPr>
              <a:t>Framewoks</a:t>
            </a:r>
            <a:r>
              <a:rPr lang="pt-BR" sz="2800" dirty="0">
                <a:solidFill>
                  <a:srgbClr val="FF0000"/>
                </a:solidFill>
              </a:rPr>
              <a:t> de IA</a:t>
            </a:r>
          </a:p>
        </p:txBody>
      </p:sp>
    </p:spTree>
    <p:extLst>
      <p:ext uri="{BB962C8B-B14F-4D97-AF65-F5344CB8AC3E}">
        <p14:creationId xmlns:p14="http://schemas.microsoft.com/office/powerpoint/2010/main" val="214323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Redes Neurais Artificiais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>
            <a:hlinkClick r:id="" action="ppaction://noaction">
              <a:snd r:embed="rId3" name="chimes.wav"/>
            </a:hlinkClick>
          </p:cNvPr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31432" cy="5436220"/>
          </a:xfrm>
        </p:spPr>
        <p:txBody>
          <a:bodyPr>
            <a:normAutofit/>
          </a:bodyPr>
          <a:lstStyle/>
          <a:p>
            <a:endParaRPr lang="pt-BR" altLang="pt-BR" sz="7200" b="1" dirty="0">
              <a:solidFill>
                <a:srgbClr val="FF0000"/>
              </a:solidFill>
            </a:endParaRPr>
          </a:p>
          <a:p>
            <a:endParaRPr lang="pt-BR" altLang="pt-BR" sz="72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pt-BR" altLang="pt-BR" sz="7200" b="1" dirty="0">
                <a:solidFill>
                  <a:srgbClr val="FF0000"/>
                </a:solidFill>
              </a:rPr>
              <a:t>PRÁTICAS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0486CE1-CA27-324E-9B64-7AE9F9AD886C}"/>
              </a:ext>
            </a:extLst>
          </p:cNvPr>
          <p:cNvGrpSpPr/>
          <p:nvPr/>
        </p:nvGrpSpPr>
        <p:grpSpPr>
          <a:xfrm>
            <a:off x="8751775" y="54090"/>
            <a:ext cx="2482850" cy="666602"/>
            <a:chOff x="0" y="0"/>
            <a:chExt cx="2483283" cy="700771"/>
          </a:xfrm>
        </p:grpSpPr>
        <p:sp>
          <p:nvSpPr>
            <p:cNvPr id="15" name="Nuvem 14">
              <a:extLst>
                <a:ext uri="{FF2B5EF4-FFF2-40B4-BE49-F238E27FC236}">
                  <a16:creationId xmlns:a16="http://schemas.microsoft.com/office/drawing/2014/main" id="{4A18A944-8261-4B48-B167-33A398F93D4E}"/>
                </a:ext>
              </a:extLst>
            </p:cNvPr>
            <p:cNvSpPr/>
            <p:nvPr/>
          </p:nvSpPr>
          <p:spPr>
            <a:xfrm>
              <a:off x="0" y="0"/>
              <a:ext cx="1991444" cy="623744"/>
            </a:xfrm>
            <a:prstGeom prst="cloud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7" name="Raio 16">
              <a:extLst>
                <a:ext uri="{FF2B5EF4-FFF2-40B4-BE49-F238E27FC236}">
                  <a16:creationId xmlns:a16="http://schemas.microsoft.com/office/drawing/2014/main" id="{552C9A6D-4E86-A544-A2FA-282BED7097EE}"/>
                </a:ext>
              </a:extLst>
            </p:cNvPr>
            <p:cNvSpPr/>
            <p:nvPr/>
          </p:nvSpPr>
          <p:spPr>
            <a:xfrm>
              <a:off x="1869825" y="239253"/>
              <a:ext cx="613458" cy="216117"/>
            </a:xfrm>
            <a:prstGeom prst="lightningBol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8" name="CaixaDeTexto 5">
              <a:extLst>
                <a:ext uri="{FF2B5EF4-FFF2-40B4-BE49-F238E27FC236}">
                  <a16:creationId xmlns:a16="http://schemas.microsoft.com/office/drawing/2014/main" id="{62BFEBF1-9197-7347-B46C-513A07FEAD9E}"/>
                </a:ext>
              </a:extLst>
            </p:cNvPr>
            <p:cNvSpPr txBox="1"/>
            <p:nvPr/>
          </p:nvSpPr>
          <p:spPr>
            <a:xfrm>
              <a:off x="214121" y="83551"/>
              <a:ext cx="1575435" cy="617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pt-BR" sz="12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Putz</a:t>
              </a:r>
              <a:r>
                <a:rPr lang="pt-BR" sz="12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vou ter que trabalhar...</a:t>
              </a:r>
              <a:endParaRPr lang="pt-BR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238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B6F7652-A05D-2044-B6A2-72237C9CA345}"/>
              </a:ext>
            </a:extLst>
          </p:cNvPr>
          <p:cNvSpPr/>
          <p:nvPr/>
        </p:nvSpPr>
        <p:spPr>
          <a:xfrm>
            <a:off x="3638757" y="1153065"/>
            <a:ext cx="2843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sz="2400" b="1" dirty="0" err="1"/>
              <a:t>Perceptron</a:t>
            </a:r>
            <a:r>
              <a:rPr lang="pt-BR" sz="2400" b="1" dirty="0"/>
              <a:t>: Exemplo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945A12E3-AF73-D140-BB64-679CC34FAB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10211106" cy="673100"/>
          </a:xfrm>
          <a:noFill/>
        </p:spPr>
        <p:txBody>
          <a:bodyPr>
            <a:no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Redes Neurais Artificiais - Conceitos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B940525-9807-2548-904E-202109A6D975}"/>
              </a:ext>
            </a:extLst>
          </p:cNvPr>
          <p:cNvSpPr txBox="1"/>
          <p:nvPr/>
        </p:nvSpPr>
        <p:spPr>
          <a:xfrm>
            <a:off x="1494264" y="2395984"/>
            <a:ext cx="66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Pêlo</a:t>
            </a:r>
            <a:endParaRPr lang="pt-BR" b="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D8A4215-7DBA-7F46-94EB-C251D5D2C8EC}"/>
              </a:ext>
            </a:extLst>
          </p:cNvPr>
          <p:cNvSpPr txBox="1"/>
          <p:nvPr/>
        </p:nvSpPr>
        <p:spPr>
          <a:xfrm>
            <a:off x="1494264" y="2960647"/>
            <a:ext cx="66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Pena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193380A-7F48-A54F-9A6C-BB6D94861A51}"/>
              </a:ext>
            </a:extLst>
          </p:cNvPr>
          <p:cNvSpPr txBox="1"/>
          <p:nvPr/>
        </p:nvSpPr>
        <p:spPr>
          <a:xfrm>
            <a:off x="1460812" y="3547634"/>
            <a:ext cx="83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Orelha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D67B396-9A31-C548-96BB-05F12E4BD94C}"/>
              </a:ext>
            </a:extLst>
          </p:cNvPr>
          <p:cNvSpPr txBox="1"/>
          <p:nvPr/>
        </p:nvSpPr>
        <p:spPr>
          <a:xfrm>
            <a:off x="1516567" y="4105673"/>
            <a:ext cx="66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A7C76E5-BFD0-744D-988C-FB93546EC151}"/>
              </a:ext>
            </a:extLst>
          </p:cNvPr>
          <p:cNvSpPr txBox="1"/>
          <p:nvPr/>
        </p:nvSpPr>
        <p:spPr>
          <a:xfrm>
            <a:off x="2318935" y="2439275"/>
            <a:ext cx="1564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3EB4AFF-D79C-B346-B0DA-3B064A2DF51B}"/>
              </a:ext>
            </a:extLst>
          </p:cNvPr>
          <p:cNvSpPr txBox="1"/>
          <p:nvPr/>
        </p:nvSpPr>
        <p:spPr>
          <a:xfrm>
            <a:off x="2318935" y="3006813"/>
            <a:ext cx="264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-1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C79FD49-0B66-D34B-B20C-15853289002B}"/>
              </a:ext>
            </a:extLst>
          </p:cNvPr>
          <p:cNvSpPr txBox="1"/>
          <p:nvPr/>
        </p:nvSpPr>
        <p:spPr>
          <a:xfrm>
            <a:off x="2318935" y="3597572"/>
            <a:ext cx="1564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17AB57F-0018-AB41-889F-F35563535774}"/>
              </a:ext>
            </a:extLst>
          </p:cNvPr>
          <p:cNvSpPr txBox="1"/>
          <p:nvPr/>
        </p:nvSpPr>
        <p:spPr>
          <a:xfrm>
            <a:off x="2318935" y="4151839"/>
            <a:ext cx="1564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4FBE8BA-D3DD-DB49-9D5B-1C26D2980B6E}"/>
              </a:ext>
            </a:extLst>
          </p:cNvPr>
          <p:cNvSpPr txBox="1"/>
          <p:nvPr/>
        </p:nvSpPr>
        <p:spPr>
          <a:xfrm>
            <a:off x="1506297" y="1724890"/>
            <a:ext cx="1410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Camada de Entrada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12763E0-143D-DD49-9B59-9206D3B00AC2}"/>
              </a:ext>
            </a:extLst>
          </p:cNvPr>
          <p:cNvSpPr txBox="1"/>
          <p:nvPr/>
        </p:nvSpPr>
        <p:spPr>
          <a:xfrm>
            <a:off x="3484539" y="1660629"/>
            <a:ext cx="1134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Camada </a:t>
            </a:r>
          </a:p>
          <a:p>
            <a:r>
              <a:rPr lang="pt-BR" sz="2000" b="1" dirty="0">
                <a:solidFill>
                  <a:srgbClr val="FF0000"/>
                </a:solidFill>
              </a:rPr>
              <a:t>de Saída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7CA18C2-5B65-1F4F-B5A9-101F60BAEF54}"/>
              </a:ext>
            </a:extLst>
          </p:cNvPr>
          <p:cNvSpPr txBox="1"/>
          <p:nvPr/>
        </p:nvSpPr>
        <p:spPr>
          <a:xfrm>
            <a:off x="3895232" y="3329979"/>
            <a:ext cx="3593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0,5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A9B95AD-B751-3647-AB04-B103545E38C2}"/>
              </a:ext>
            </a:extLst>
          </p:cNvPr>
          <p:cNvSpPr/>
          <p:nvPr/>
        </p:nvSpPr>
        <p:spPr>
          <a:xfrm>
            <a:off x="2185641" y="2439275"/>
            <a:ext cx="379139" cy="326041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0891CA-A664-E241-B942-FC16CAC74FFD}"/>
              </a:ext>
            </a:extLst>
          </p:cNvPr>
          <p:cNvSpPr/>
          <p:nvPr/>
        </p:nvSpPr>
        <p:spPr>
          <a:xfrm>
            <a:off x="2188663" y="2982291"/>
            <a:ext cx="379139" cy="326041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C3F62CC-AED4-8B4D-BE00-0A4EA80AB7CD}"/>
              </a:ext>
            </a:extLst>
          </p:cNvPr>
          <p:cNvSpPr/>
          <p:nvPr/>
        </p:nvSpPr>
        <p:spPr>
          <a:xfrm>
            <a:off x="2185640" y="3569279"/>
            <a:ext cx="379139" cy="326041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697937A-65B5-4242-BBD4-5267A1CC1469}"/>
              </a:ext>
            </a:extLst>
          </p:cNvPr>
          <p:cNvSpPr/>
          <p:nvPr/>
        </p:nvSpPr>
        <p:spPr>
          <a:xfrm>
            <a:off x="2211660" y="4120213"/>
            <a:ext cx="379139" cy="326041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188C05-B1F5-A64D-A783-1B4938D68614}"/>
              </a:ext>
            </a:extLst>
          </p:cNvPr>
          <p:cNvSpPr/>
          <p:nvPr/>
        </p:nvSpPr>
        <p:spPr>
          <a:xfrm>
            <a:off x="3773999" y="3329979"/>
            <a:ext cx="476227" cy="343671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693AEC6-2A67-BF47-8C07-6EB69F5824F7}"/>
              </a:ext>
            </a:extLst>
          </p:cNvPr>
          <p:cNvCxnSpPr>
            <a:cxnSpLocks/>
            <a:stCxn id="4" idx="6"/>
            <a:endCxn id="28" idx="2"/>
          </p:cNvCxnSpPr>
          <p:nvPr/>
        </p:nvCxnSpPr>
        <p:spPr>
          <a:xfrm>
            <a:off x="2564780" y="2602296"/>
            <a:ext cx="1209219" cy="899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8E459CED-9943-1D4A-8094-D314F1C0111D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2567802" y="3145312"/>
            <a:ext cx="1206197" cy="356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0E1839BD-8065-424C-8153-9213DB50F2A2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 flipV="1">
            <a:off x="2564779" y="3501815"/>
            <a:ext cx="1209220" cy="230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F3C54D83-6134-0A48-BC35-9966EF3ED9F8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 flipV="1">
            <a:off x="2590799" y="3501815"/>
            <a:ext cx="1183200" cy="781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914DB34-3F07-4346-9727-0C7E0B035B2C}"/>
              </a:ext>
            </a:extLst>
          </p:cNvPr>
          <p:cNvSpPr txBox="1"/>
          <p:nvPr/>
        </p:nvSpPr>
        <p:spPr>
          <a:xfrm>
            <a:off x="3012927" y="2677680"/>
            <a:ext cx="5220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0,25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A2C6EF1A-852D-154F-8BE1-894DD96DFD41}"/>
              </a:ext>
            </a:extLst>
          </p:cNvPr>
          <p:cNvSpPr txBox="1"/>
          <p:nvPr/>
        </p:nvSpPr>
        <p:spPr>
          <a:xfrm>
            <a:off x="2605669" y="3175881"/>
            <a:ext cx="5220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0,25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CFD12B7-90CB-F14B-930E-E4A570B732F3}"/>
              </a:ext>
            </a:extLst>
          </p:cNvPr>
          <p:cNvSpPr txBox="1"/>
          <p:nvPr/>
        </p:nvSpPr>
        <p:spPr>
          <a:xfrm>
            <a:off x="2698658" y="3640016"/>
            <a:ext cx="5220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0,25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4492F6F9-E829-CF4B-A544-A0264A4E26EF}"/>
              </a:ext>
            </a:extLst>
          </p:cNvPr>
          <p:cNvSpPr txBox="1"/>
          <p:nvPr/>
        </p:nvSpPr>
        <p:spPr>
          <a:xfrm>
            <a:off x="2880555" y="4087745"/>
            <a:ext cx="5220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0,25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02BA052-F5D3-5D4D-A1DF-818E4D0B6FDD}"/>
              </a:ext>
            </a:extLst>
          </p:cNvPr>
          <p:cNvSpPr txBox="1"/>
          <p:nvPr/>
        </p:nvSpPr>
        <p:spPr>
          <a:xfrm>
            <a:off x="6988241" y="3216000"/>
            <a:ext cx="47120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 err="1"/>
              <a:t>S</a:t>
            </a:r>
            <a:r>
              <a:rPr lang="pt-BR" dirty="0"/>
              <a:t> = 1*0,25 + (-1)*0,25 + 1*0,25 + 1*0,25 = 0,5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5A20BA2-8124-FB4B-9924-2F225E1C5396}"/>
              </a:ext>
            </a:extLst>
          </p:cNvPr>
          <p:cNvSpPr txBox="1"/>
          <p:nvPr/>
        </p:nvSpPr>
        <p:spPr>
          <a:xfrm>
            <a:off x="3911040" y="3048963"/>
            <a:ext cx="1564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 err="1"/>
              <a:t>S</a:t>
            </a:r>
            <a:endParaRPr lang="pt-BR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380C8EC0-05ED-0643-93C1-98111B3EAE7A}"/>
              </a:ext>
            </a:extLst>
          </p:cNvPr>
          <p:cNvSpPr txBox="1"/>
          <p:nvPr/>
        </p:nvSpPr>
        <p:spPr>
          <a:xfrm>
            <a:off x="4748974" y="2800603"/>
            <a:ext cx="12061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Se </a:t>
            </a:r>
            <a:r>
              <a:rPr lang="pt-BR" dirty="0" err="1"/>
              <a:t>S</a:t>
            </a:r>
            <a:r>
              <a:rPr lang="pt-BR" dirty="0"/>
              <a:t> &gt;= 0,5</a:t>
            </a:r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FD0FA97E-16D2-2E49-A7C1-CD1F0480218D}"/>
              </a:ext>
            </a:extLst>
          </p:cNvPr>
          <p:cNvCxnSpPr>
            <a:cxnSpLocks/>
            <a:stCxn id="28" idx="6"/>
          </p:cNvCxnSpPr>
          <p:nvPr/>
        </p:nvCxnSpPr>
        <p:spPr>
          <a:xfrm flipV="1">
            <a:off x="4250226" y="2711649"/>
            <a:ext cx="2652379" cy="790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0201DE6A-F2F5-204C-9F85-519533508742}"/>
              </a:ext>
            </a:extLst>
          </p:cNvPr>
          <p:cNvCxnSpPr>
            <a:cxnSpLocks/>
            <a:stCxn id="28" idx="6"/>
          </p:cNvCxnSpPr>
          <p:nvPr/>
        </p:nvCxnSpPr>
        <p:spPr>
          <a:xfrm>
            <a:off x="4250226" y="3501815"/>
            <a:ext cx="2652379" cy="562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1153588-162B-9B42-9DDD-E7FF5A9EC94B}"/>
              </a:ext>
            </a:extLst>
          </p:cNvPr>
          <p:cNvSpPr txBox="1"/>
          <p:nvPr/>
        </p:nvSpPr>
        <p:spPr>
          <a:xfrm>
            <a:off x="5117544" y="3452880"/>
            <a:ext cx="12061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Senão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D2B415EF-2E1E-9345-8DD7-1AEC5599481B}"/>
              </a:ext>
            </a:extLst>
          </p:cNvPr>
          <p:cNvSpPr txBox="1"/>
          <p:nvPr/>
        </p:nvSpPr>
        <p:spPr>
          <a:xfrm>
            <a:off x="6988241" y="2573148"/>
            <a:ext cx="12061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FELINO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5118762-6F60-B440-BCA6-F85136933B66}"/>
              </a:ext>
            </a:extLst>
          </p:cNvPr>
          <p:cNvSpPr txBox="1"/>
          <p:nvPr/>
        </p:nvSpPr>
        <p:spPr>
          <a:xfrm>
            <a:off x="7004049" y="3874571"/>
            <a:ext cx="5453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AVE</a:t>
            </a:r>
          </a:p>
        </p:txBody>
      </p:sp>
      <p:pic>
        <p:nvPicPr>
          <p:cNvPr id="1026" name="Picture 2" descr="Testes apontam que 2 gatos foram infectados pelo coronavírus nos EUA |  Poder360">
            <a:extLst>
              <a:ext uri="{FF2B5EF4-FFF2-40B4-BE49-F238E27FC236}">
                <a16:creationId xmlns:a16="http://schemas.microsoft.com/office/drawing/2014/main" id="{6D2D51D3-E814-294E-8DB3-C7E89778D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75" y="2511743"/>
            <a:ext cx="1268891" cy="121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CaixaDeTexto 87">
            <a:extLst>
              <a:ext uri="{FF2B5EF4-FFF2-40B4-BE49-F238E27FC236}">
                <a16:creationId xmlns:a16="http://schemas.microsoft.com/office/drawing/2014/main" id="{26C26DC3-8242-D746-BF55-4805A3801EFD}"/>
              </a:ext>
            </a:extLst>
          </p:cNvPr>
          <p:cNvSpPr txBox="1"/>
          <p:nvPr/>
        </p:nvSpPr>
        <p:spPr>
          <a:xfrm>
            <a:off x="1524003" y="4722829"/>
            <a:ext cx="66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Pêlo</a:t>
            </a:r>
            <a:endParaRPr lang="pt-BR" b="1" dirty="0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7CEC3217-0B0E-E745-BB8E-7A58A27C27CE}"/>
              </a:ext>
            </a:extLst>
          </p:cNvPr>
          <p:cNvSpPr txBox="1"/>
          <p:nvPr/>
        </p:nvSpPr>
        <p:spPr>
          <a:xfrm>
            <a:off x="1524003" y="5287492"/>
            <a:ext cx="66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Pena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7E2CAA17-743A-1D4D-90E7-2062B1323644}"/>
              </a:ext>
            </a:extLst>
          </p:cNvPr>
          <p:cNvSpPr txBox="1"/>
          <p:nvPr/>
        </p:nvSpPr>
        <p:spPr>
          <a:xfrm>
            <a:off x="1546306" y="6432518"/>
            <a:ext cx="66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Mia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0DC6A346-30CA-5A4A-AF57-D27CC6168480}"/>
              </a:ext>
            </a:extLst>
          </p:cNvPr>
          <p:cNvSpPr txBox="1"/>
          <p:nvPr/>
        </p:nvSpPr>
        <p:spPr>
          <a:xfrm>
            <a:off x="2348674" y="4766120"/>
            <a:ext cx="2079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-1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7AC46C65-2F25-D94C-9607-9F52D5456CD6}"/>
              </a:ext>
            </a:extLst>
          </p:cNvPr>
          <p:cNvSpPr txBox="1"/>
          <p:nvPr/>
        </p:nvSpPr>
        <p:spPr>
          <a:xfrm>
            <a:off x="2348674" y="5333658"/>
            <a:ext cx="264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C7CCA8E9-6CC2-AA4B-B3A2-3331EC57FD5E}"/>
              </a:ext>
            </a:extLst>
          </p:cNvPr>
          <p:cNvSpPr txBox="1"/>
          <p:nvPr/>
        </p:nvSpPr>
        <p:spPr>
          <a:xfrm>
            <a:off x="2348673" y="5924417"/>
            <a:ext cx="24212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-1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E777A104-B25B-D049-B01C-90C380B77048}"/>
              </a:ext>
            </a:extLst>
          </p:cNvPr>
          <p:cNvSpPr txBox="1"/>
          <p:nvPr/>
        </p:nvSpPr>
        <p:spPr>
          <a:xfrm>
            <a:off x="2348673" y="6478684"/>
            <a:ext cx="2349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-1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2D25DE9-02C6-2F40-898A-DAE5E21F1A61}"/>
              </a:ext>
            </a:extLst>
          </p:cNvPr>
          <p:cNvSpPr txBox="1"/>
          <p:nvPr/>
        </p:nvSpPr>
        <p:spPr>
          <a:xfrm>
            <a:off x="3867096" y="5691549"/>
            <a:ext cx="3593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-0,5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00F91D1-CED3-CB45-A1F0-04597E3250F9}"/>
              </a:ext>
            </a:extLst>
          </p:cNvPr>
          <p:cNvSpPr/>
          <p:nvPr/>
        </p:nvSpPr>
        <p:spPr>
          <a:xfrm>
            <a:off x="2215380" y="4766120"/>
            <a:ext cx="379139" cy="326041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56CF27E-C0A2-7941-94C2-6C61163B4B55}"/>
              </a:ext>
            </a:extLst>
          </p:cNvPr>
          <p:cNvSpPr/>
          <p:nvPr/>
        </p:nvSpPr>
        <p:spPr>
          <a:xfrm>
            <a:off x="2218402" y="5309136"/>
            <a:ext cx="379139" cy="326041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657B44C-7A39-1847-842B-8E3074918469}"/>
              </a:ext>
            </a:extLst>
          </p:cNvPr>
          <p:cNvSpPr/>
          <p:nvPr/>
        </p:nvSpPr>
        <p:spPr>
          <a:xfrm>
            <a:off x="2215379" y="5896124"/>
            <a:ext cx="379139" cy="326041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C94E74-C25C-0942-B87B-1D083389F97A}"/>
              </a:ext>
            </a:extLst>
          </p:cNvPr>
          <p:cNvSpPr/>
          <p:nvPr/>
        </p:nvSpPr>
        <p:spPr>
          <a:xfrm>
            <a:off x="2241399" y="6447058"/>
            <a:ext cx="379139" cy="326041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9CC750C-BE42-6A40-8931-B2357ABABC24}"/>
              </a:ext>
            </a:extLst>
          </p:cNvPr>
          <p:cNvSpPr/>
          <p:nvPr/>
        </p:nvSpPr>
        <p:spPr>
          <a:xfrm>
            <a:off x="3803738" y="5656824"/>
            <a:ext cx="522012" cy="36933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E81C1B83-A985-5346-AB58-1AE24AE2BB62}"/>
              </a:ext>
            </a:extLst>
          </p:cNvPr>
          <p:cNvCxnSpPr>
            <a:cxnSpLocks/>
            <a:stCxn id="97" idx="6"/>
            <a:endCxn id="101" idx="2"/>
          </p:cNvCxnSpPr>
          <p:nvPr/>
        </p:nvCxnSpPr>
        <p:spPr>
          <a:xfrm>
            <a:off x="2594519" y="4929141"/>
            <a:ext cx="1209219" cy="912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CBDDE995-875C-FB4D-9AD8-88C3E35BA814}"/>
              </a:ext>
            </a:extLst>
          </p:cNvPr>
          <p:cNvCxnSpPr>
            <a:cxnSpLocks/>
            <a:stCxn id="98" idx="6"/>
            <a:endCxn id="101" idx="2"/>
          </p:cNvCxnSpPr>
          <p:nvPr/>
        </p:nvCxnSpPr>
        <p:spPr>
          <a:xfrm>
            <a:off x="2597541" y="5472157"/>
            <a:ext cx="1206197" cy="3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97BC127F-5B11-ED4B-BD41-D79973431424}"/>
              </a:ext>
            </a:extLst>
          </p:cNvPr>
          <p:cNvCxnSpPr>
            <a:cxnSpLocks/>
            <a:stCxn id="99" idx="6"/>
            <a:endCxn id="101" idx="2"/>
          </p:cNvCxnSpPr>
          <p:nvPr/>
        </p:nvCxnSpPr>
        <p:spPr>
          <a:xfrm flipV="1">
            <a:off x="2594518" y="5841490"/>
            <a:ext cx="1209220" cy="217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20BD002F-6C78-A343-B8BC-BF5D55371BA6}"/>
              </a:ext>
            </a:extLst>
          </p:cNvPr>
          <p:cNvCxnSpPr>
            <a:cxnSpLocks/>
            <a:stCxn id="100" idx="6"/>
            <a:endCxn id="101" idx="2"/>
          </p:cNvCxnSpPr>
          <p:nvPr/>
        </p:nvCxnSpPr>
        <p:spPr>
          <a:xfrm flipV="1">
            <a:off x="2620538" y="5841490"/>
            <a:ext cx="1183200" cy="768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4F94A140-D864-064C-8C9B-3993D04534FD}"/>
              </a:ext>
            </a:extLst>
          </p:cNvPr>
          <p:cNvSpPr txBox="1"/>
          <p:nvPr/>
        </p:nvSpPr>
        <p:spPr>
          <a:xfrm>
            <a:off x="3042666" y="5004525"/>
            <a:ext cx="5220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0,25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BDF0954D-C598-0249-8767-2D79C91B5C77}"/>
              </a:ext>
            </a:extLst>
          </p:cNvPr>
          <p:cNvSpPr txBox="1"/>
          <p:nvPr/>
        </p:nvSpPr>
        <p:spPr>
          <a:xfrm>
            <a:off x="2635408" y="5502726"/>
            <a:ext cx="5220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0,25</a:t>
            </a: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854BCED7-545A-DA4D-A031-FC2038273AA0}"/>
              </a:ext>
            </a:extLst>
          </p:cNvPr>
          <p:cNvSpPr txBox="1"/>
          <p:nvPr/>
        </p:nvSpPr>
        <p:spPr>
          <a:xfrm>
            <a:off x="2728397" y="5966861"/>
            <a:ext cx="5220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0,25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92FDA180-54D1-3F4D-8BBC-853BAF6864BF}"/>
              </a:ext>
            </a:extLst>
          </p:cNvPr>
          <p:cNvSpPr txBox="1"/>
          <p:nvPr/>
        </p:nvSpPr>
        <p:spPr>
          <a:xfrm>
            <a:off x="2910294" y="6414590"/>
            <a:ext cx="5220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0,25</a:t>
            </a: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9B244168-824C-4449-AB20-65A67A71071A}"/>
              </a:ext>
            </a:extLst>
          </p:cNvPr>
          <p:cNvSpPr txBox="1"/>
          <p:nvPr/>
        </p:nvSpPr>
        <p:spPr>
          <a:xfrm>
            <a:off x="7004050" y="5480214"/>
            <a:ext cx="521094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 err="1"/>
              <a:t>S</a:t>
            </a:r>
            <a:r>
              <a:rPr lang="pt-BR" dirty="0"/>
              <a:t> = (-1)*0,25 + 1*0,25 + (-1)*0,25 + (-1)*0,25 = -0,5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631E30F-BBD0-6F49-8FD3-A1F6CF34F02C}"/>
              </a:ext>
            </a:extLst>
          </p:cNvPr>
          <p:cNvSpPr txBox="1"/>
          <p:nvPr/>
        </p:nvSpPr>
        <p:spPr>
          <a:xfrm>
            <a:off x="3940779" y="5375808"/>
            <a:ext cx="1564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 err="1"/>
              <a:t>S</a:t>
            </a:r>
            <a:endParaRPr lang="pt-BR" dirty="0"/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5914B8BB-E99B-8B41-84D7-B8AE23830A9B}"/>
              </a:ext>
            </a:extLst>
          </p:cNvPr>
          <p:cNvSpPr txBox="1"/>
          <p:nvPr/>
        </p:nvSpPr>
        <p:spPr>
          <a:xfrm>
            <a:off x="4778713" y="5127448"/>
            <a:ext cx="12061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Se </a:t>
            </a:r>
            <a:r>
              <a:rPr lang="pt-BR" dirty="0" err="1"/>
              <a:t>S</a:t>
            </a:r>
            <a:r>
              <a:rPr lang="pt-BR" dirty="0"/>
              <a:t> &gt;= 0,5</a:t>
            </a:r>
          </a:p>
        </p:txBody>
      </p: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21C05319-1358-504A-9FAF-D0F591DDAE63}"/>
              </a:ext>
            </a:extLst>
          </p:cNvPr>
          <p:cNvCxnSpPr>
            <a:cxnSpLocks/>
            <a:stCxn id="101" idx="6"/>
          </p:cNvCxnSpPr>
          <p:nvPr/>
        </p:nvCxnSpPr>
        <p:spPr>
          <a:xfrm flipV="1">
            <a:off x="4325750" y="5038494"/>
            <a:ext cx="2606594" cy="802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>
            <a:extLst>
              <a:ext uri="{FF2B5EF4-FFF2-40B4-BE49-F238E27FC236}">
                <a16:creationId xmlns:a16="http://schemas.microsoft.com/office/drawing/2014/main" id="{EB606E06-BD32-8F44-9EC8-91B78BFD1FD6}"/>
              </a:ext>
            </a:extLst>
          </p:cNvPr>
          <p:cNvCxnSpPr>
            <a:cxnSpLocks/>
            <a:stCxn id="101" idx="6"/>
          </p:cNvCxnSpPr>
          <p:nvPr/>
        </p:nvCxnSpPr>
        <p:spPr>
          <a:xfrm>
            <a:off x="4325750" y="5841490"/>
            <a:ext cx="2606594" cy="549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6BDBCABB-7857-2B43-A1B6-3974E6043E87}"/>
              </a:ext>
            </a:extLst>
          </p:cNvPr>
          <p:cNvSpPr txBox="1"/>
          <p:nvPr/>
        </p:nvSpPr>
        <p:spPr>
          <a:xfrm>
            <a:off x="5147283" y="5779725"/>
            <a:ext cx="12061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Senão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FADE2751-F4D4-D541-AB7B-5A11DFDF3E68}"/>
              </a:ext>
            </a:extLst>
          </p:cNvPr>
          <p:cNvSpPr txBox="1"/>
          <p:nvPr/>
        </p:nvSpPr>
        <p:spPr>
          <a:xfrm>
            <a:off x="7017980" y="4899993"/>
            <a:ext cx="12061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dirty="0"/>
              <a:t>FELINO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217EC704-06DE-854E-85F5-8E4C5E859EE0}"/>
              </a:ext>
            </a:extLst>
          </p:cNvPr>
          <p:cNvSpPr txBox="1"/>
          <p:nvPr/>
        </p:nvSpPr>
        <p:spPr>
          <a:xfrm>
            <a:off x="7033788" y="6201416"/>
            <a:ext cx="5453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AVE</a:t>
            </a:r>
          </a:p>
        </p:txBody>
      </p:sp>
      <p:cxnSp>
        <p:nvCxnSpPr>
          <p:cNvPr id="118" name="Conector Reto 117">
            <a:extLst>
              <a:ext uri="{FF2B5EF4-FFF2-40B4-BE49-F238E27FC236}">
                <a16:creationId xmlns:a16="http://schemas.microsoft.com/office/drawing/2014/main" id="{77653CF1-A855-0443-8CFC-04AD93BB2A1D}"/>
              </a:ext>
            </a:extLst>
          </p:cNvPr>
          <p:cNvCxnSpPr>
            <a:cxnSpLocks/>
          </p:cNvCxnSpPr>
          <p:nvPr/>
        </p:nvCxnSpPr>
        <p:spPr>
          <a:xfrm flipV="1">
            <a:off x="247675" y="4516284"/>
            <a:ext cx="11575308" cy="21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Estudo traz benefícios aos criadores de galinha caipira – Revista Rural">
            <a:extLst>
              <a:ext uri="{FF2B5EF4-FFF2-40B4-BE49-F238E27FC236}">
                <a16:creationId xmlns:a16="http://schemas.microsoft.com/office/drawing/2014/main" id="{9D9BAF92-7C59-5941-803D-40EDD5BEC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06" y="4766119"/>
            <a:ext cx="1310709" cy="86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B86FF938-E553-4343-8B4D-BDAA0849BC13}"/>
              </a:ext>
            </a:extLst>
          </p:cNvPr>
          <p:cNvSpPr txBox="1"/>
          <p:nvPr/>
        </p:nvSpPr>
        <p:spPr>
          <a:xfrm>
            <a:off x="1442487" y="5840877"/>
            <a:ext cx="83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Orelha</a:t>
            </a:r>
          </a:p>
        </p:txBody>
      </p:sp>
      <p:sp>
        <p:nvSpPr>
          <p:cNvPr id="136" name="CaixaDeTexto 135">
            <a:extLst>
              <a:ext uri="{FF2B5EF4-FFF2-40B4-BE49-F238E27FC236}">
                <a16:creationId xmlns:a16="http://schemas.microsoft.com/office/drawing/2014/main" id="{DFCCE3F1-9F4B-354B-9EA0-30006749EA74}"/>
              </a:ext>
            </a:extLst>
          </p:cNvPr>
          <p:cNvSpPr txBox="1"/>
          <p:nvPr/>
        </p:nvSpPr>
        <p:spPr>
          <a:xfrm>
            <a:off x="2986741" y="2311537"/>
            <a:ext cx="537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w</a:t>
            </a:r>
            <a:r>
              <a:rPr lang="pt-BR" sz="2000" b="1" baseline="-25000" dirty="0">
                <a:solidFill>
                  <a:srgbClr val="FF0000"/>
                </a:solidFill>
              </a:rPr>
              <a:t>i</a:t>
            </a:r>
            <a:endParaRPr lang="pt-BR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50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pt-BR" sz="2800" b="1" dirty="0">
                <a:solidFill>
                  <a:schemeClr val="tx1"/>
                </a:solidFill>
              </a:rPr>
              <a:t>Época:</a:t>
            </a:r>
            <a:r>
              <a:rPr lang="pt-BR" sz="2800" dirty="0">
                <a:solidFill>
                  <a:schemeClr val="tx1"/>
                </a:solidFill>
              </a:rPr>
              <a:t> Uma época corresponde a uma apresentação de todos os dados de treinamento. Dizer que o treinamento de uma rede teve 1000 épocas significa dizer que os dados foram apresentados 1000 vezes no ajuste dos pesos.</a:t>
            </a:r>
          </a:p>
          <a:p>
            <a:pPr marL="742950" lvl="1" indent="-285750" algn="just">
              <a:buFontTx/>
              <a:buChar char="-"/>
            </a:pPr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0C5097E-B889-C741-9DEB-F045925796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10211106" cy="673100"/>
          </a:xfrm>
          <a:noFill/>
        </p:spPr>
        <p:txBody>
          <a:bodyPr>
            <a:no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Redes Neurais Artificiais - Conceitos</a:t>
            </a:r>
          </a:p>
        </p:txBody>
      </p:sp>
    </p:spTree>
    <p:extLst>
      <p:ext uri="{BB962C8B-B14F-4D97-AF65-F5344CB8AC3E}">
        <p14:creationId xmlns:p14="http://schemas.microsoft.com/office/powerpoint/2010/main" val="127175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pic>
        <p:nvPicPr>
          <p:cNvPr id="15" name="Picture 1" descr="rna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716" y="1226585"/>
            <a:ext cx="5579770" cy="5387064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BEB4F011-451E-8843-B7FD-96B0784BB3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10211106" cy="673100"/>
          </a:xfrm>
          <a:noFill/>
        </p:spPr>
        <p:txBody>
          <a:bodyPr>
            <a:no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Redes Neurais Artificiais - Conceitos</a:t>
            </a:r>
          </a:p>
        </p:txBody>
      </p:sp>
    </p:spTree>
    <p:extLst>
      <p:ext uri="{BB962C8B-B14F-4D97-AF65-F5344CB8AC3E}">
        <p14:creationId xmlns:p14="http://schemas.microsoft.com/office/powerpoint/2010/main" val="179557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597647" y="1164357"/>
            <a:ext cx="11203259" cy="563231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Viés (ou bias)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Tem a função de não deixar a rede produzir uma saída igual a 0(zero) quando todos os atributos forem zeros. Ele promove flexibilidade ao ajuste da RNA. Os valores atribuídos ao viés são normalmente -1 ou 1. O peso (w</a:t>
            </a:r>
            <a:r>
              <a:rPr lang="pt-BR" sz="2400" baseline="-25000" dirty="0"/>
              <a:t>0</a:t>
            </a:r>
            <a:r>
              <a:rPr lang="pt-BR" sz="2400" dirty="0"/>
              <a:t>) deve ser associado ao viés e ajustado como os outros.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O viés possui um papel muito importante (e muitas vezes é esquecido nas implementações): a grosso modo, eles “puxam a classificação” para uma determinada direção. Por exemplo, digamos que estamos querendo prever o preço de um automóvel: se temos automóveis que custam, no mínimo, 70.000 e no máximo, 200.000, o “bias” vai garantir que a “curva” que prevê o preço do automóvel vá, no mínimo, surgir a partir do ponto 70.000, e não do 0).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Nos softwares que treinam </a:t>
            </a:r>
            <a:r>
              <a:rPr lang="pt-BR" sz="2400" dirty="0" err="1"/>
              <a:t>RNA`s</a:t>
            </a:r>
            <a:r>
              <a:rPr lang="pt-BR" sz="2400" dirty="0"/>
              <a:t>, o viés já é incorporado ao treinamento da rede.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3D06709-6F69-F444-94A2-838C6FE453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10211106" cy="673100"/>
          </a:xfrm>
          <a:noFill/>
        </p:spPr>
        <p:txBody>
          <a:bodyPr>
            <a:no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Redes Neurais Artificiais - Conceitos</a:t>
            </a:r>
          </a:p>
        </p:txBody>
      </p:sp>
    </p:spTree>
    <p:extLst>
      <p:ext uri="{BB962C8B-B14F-4D97-AF65-F5344CB8AC3E}">
        <p14:creationId xmlns:p14="http://schemas.microsoft.com/office/powerpoint/2010/main" val="164703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ED58C03-DCA9-BE43-B2BF-91A3D3B74E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10211106" cy="673100"/>
          </a:xfrm>
          <a:noFill/>
        </p:spPr>
        <p:txBody>
          <a:bodyPr>
            <a:no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Redes Neurais Artificiais - Conceitos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246051DF-6EFF-BD4D-9A48-66B637DB3DC8}"/>
              </a:ext>
            </a:extLst>
          </p:cNvPr>
          <p:cNvSpPr txBox="1"/>
          <p:nvPr/>
        </p:nvSpPr>
        <p:spPr>
          <a:xfrm>
            <a:off x="23950" y="2528386"/>
            <a:ext cx="109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00CC"/>
                </a:solidFill>
              </a:rPr>
              <a:t>Diâmetro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5F956AC6-BF73-CF47-914D-EE39C2962874}"/>
              </a:ext>
            </a:extLst>
          </p:cNvPr>
          <p:cNvSpPr txBox="1"/>
          <p:nvPr/>
        </p:nvSpPr>
        <p:spPr>
          <a:xfrm>
            <a:off x="154192" y="4410880"/>
            <a:ext cx="77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Altura</a:t>
            </a:r>
          </a:p>
        </p:txBody>
      </p:sp>
      <p:sp>
        <p:nvSpPr>
          <p:cNvPr id="20" name="Right Arrow 3">
            <a:extLst>
              <a:ext uri="{FF2B5EF4-FFF2-40B4-BE49-F238E27FC236}">
                <a16:creationId xmlns:a16="http://schemas.microsoft.com/office/drawing/2014/main" id="{DDF13400-F3DA-C046-BF3C-653D550BE3F5}"/>
              </a:ext>
            </a:extLst>
          </p:cNvPr>
          <p:cNvSpPr/>
          <p:nvPr/>
        </p:nvSpPr>
        <p:spPr>
          <a:xfrm>
            <a:off x="1025138" y="2539717"/>
            <a:ext cx="832355" cy="336589"/>
          </a:xfrm>
          <a:prstGeom prst="rightArrow">
            <a:avLst/>
          </a:prstGeom>
          <a:solidFill>
            <a:srgbClr val="00B0F0"/>
          </a:solidFill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9">
            <a:extLst>
              <a:ext uri="{FF2B5EF4-FFF2-40B4-BE49-F238E27FC236}">
                <a16:creationId xmlns:a16="http://schemas.microsoft.com/office/drawing/2014/main" id="{24E89ACD-D9FC-0349-AC1E-12DA25EC48E9}"/>
              </a:ext>
            </a:extLst>
          </p:cNvPr>
          <p:cNvSpPr/>
          <p:nvPr/>
        </p:nvSpPr>
        <p:spPr>
          <a:xfrm>
            <a:off x="1055134" y="4405660"/>
            <a:ext cx="802359" cy="336589"/>
          </a:xfrm>
          <a:prstGeom prst="rightArrow">
            <a:avLst/>
          </a:prstGeom>
          <a:solidFill>
            <a:srgbClr val="00B0F0"/>
          </a:solidFill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CEDAAE6C-8777-7C4F-A7DB-C49D4DED25B3}"/>
              </a:ext>
            </a:extLst>
          </p:cNvPr>
          <p:cNvSpPr txBox="1"/>
          <p:nvPr/>
        </p:nvSpPr>
        <p:spPr>
          <a:xfrm>
            <a:off x="1858855" y="2438197"/>
            <a:ext cx="611898" cy="5847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40</a:t>
            </a:r>
            <a:endParaRPr lang="en-US" dirty="0"/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A8183790-7CF2-EA49-AF38-438124D7D3B0}"/>
              </a:ext>
            </a:extLst>
          </p:cNvPr>
          <p:cNvSpPr txBox="1"/>
          <p:nvPr/>
        </p:nvSpPr>
        <p:spPr>
          <a:xfrm>
            <a:off x="1856681" y="4313385"/>
            <a:ext cx="601447" cy="5847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>
            <a:defPPr>
              <a:defRPr lang="pt-BR"/>
            </a:defPPr>
          </a:lstStyle>
          <a:p>
            <a:r>
              <a:rPr lang="en-US" sz="3200" dirty="0"/>
              <a:t>12</a:t>
            </a:r>
            <a:endParaRPr lang="en-US" dirty="0"/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7C301135-FA43-7543-9B0E-4F5F35AD2C86}"/>
              </a:ext>
            </a:extLst>
          </p:cNvPr>
          <p:cNvSpPr txBox="1"/>
          <p:nvPr/>
        </p:nvSpPr>
        <p:spPr>
          <a:xfrm>
            <a:off x="4482953" y="2535129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/>
              <a:t>22,6</a:t>
            </a:r>
            <a:r>
              <a:rPr lang="is-IS" dirty="0"/>
              <a:t> </a:t>
            </a:r>
            <a:endParaRPr lang="en-US" dirty="0"/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E0F60A57-C6B3-134E-93C3-0AEE6F5F26A3}"/>
              </a:ext>
            </a:extLst>
          </p:cNvPr>
          <p:cNvSpPr txBox="1"/>
          <p:nvPr/>
        </p:nvSpPr>
        <p:spPr>
          <a:xfrm>
            <a:off x="4570635" y="4278945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/>
              <a:t>18,2</a:t>
            </a:r>
            <a:r>
              <a:rPr lang="cs-CZ" dirty="0"/>
              <a:t> </a:t>
            </a:r>
            <a:endParaRPr lang="en-US" dirty="0"/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4101C689-E326-FB45-B1B8-5ABD5DEC7395}"/>
              </a:ext>
            </a:extLst>
          </p:cNvPr>
          <p:cNvSpPr txBox="1"/>
          <p:nvPr/>
        </p:nvSpPr>
        <p:spPr>
          <a:xfrm>
            <a:off x="5878154" y="2998507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/>
              <a:t>12,4</a:t>
            </a:r>
            <a:r>
              <a:rPr lang="cs-CZ" dirty="0"/>
              <a:t> </a:t>
            </a:r>
            <a:endParaRPr lang="en-US" dirty="0"/>
          </a:p>
        </p:txBody>
      </p:sp>
      <p:sp>
        <p:nvSpPr>
          <p:cNvPr id="27" name="Right Arrow 14">
            <a:extLst>
              <a:ext uri="{FF2B5EF4-FFF2-40B4-BE49-F238E27FC236}">
                <a16:creationId xmlns:a16="http://schemas.microsoft.com/office/drawing/2014/main" id="{E2057791-6BFA-1749-8DDA-F2C49FC210FE}"/>
              </a:ext>
            </a:extLst>
          </p:cNvPr>
          <p:cNvSpPr/>
          <p:nvPr/>
        </p:nvSpPr>
        <p:spPr>
          <a:xfrm>
            <a:off x="7130062" y="3442387"/>
            <a:ext cx="994537" cy="336589"/>
          </a:xfrm>
          <a:prstGeom prst="rightArrow">
            <a:avLst/>
          </a:prstGeom>
          <a:solidFill>
            <a:srgbClr val="00B0F0"/>
          </a:solidFill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2AD5EEC9-8398-1B48-B246-F124203B4695}"/>
              </a:ext>
            </a:extLst>
          </p:cNvPr>
          <p:cNvSpPr txBox="1"/>
          <p:nvPr/>
        </p:nvSpPr>
        <p:spPr>
          <a:xfrm>
            <a:off x="8157017" y="3147302"/>
            <a:ext cx="2336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Volume Real: </a:t>
            </a:r>
            <a:r>
              <a:rPr lang="en-US" sz="2400" b="1" dirty="0">
                <a:solidFill>
                  <a:srgbClr val="FF0000"/>
                </a:solidFill>
              </a:rPr>
              <a:t>15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7C196B1-E543-8346-8EB0-E34D8703F0FC}"/>
              </a:ext>
            </a:extLst>
          </p:cNvPr>
          <p:cNvSpPr txBox="1"/>
          <p:nvPr/>
        </p:nvSpPr>
        <p:spPr>
          <a:xfrm>
            <a:off x="6442119" y="4371506"/>
            <a:ext cx="436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Z3 = 22,6*0,3 + 18,2*0,3 + 1*0,2 = 12,4 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788E3BC-8170-074A-A4FC-5B799428B956}"/>
              </a:ext>
            </a:extLst>
          </p:cNvPr>
          <p:cNvSpPr txBox="1"/>
          <p:nvPr/>
        </p:nvSpPr>
        <p:spPr>
          <a:xfrm>
            <a:off x="6117670" y="5285527"/>
            <a:ext cx="436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Z1 = 40*0,5 + 12*0,2 + 1*0,2  = 22,6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A786E4F-92B4-2C4A-973D-E8F70B7EEF82}"/>
              </a:ext>
            </a:extLst>
          </p:cNvPr>
          <p:cNvSpPr txBox="1"/>
          <p:nvPr/>
        </p:nvSpPr>
        <p:spPr>
          <a:xfrm>
            <a:off x="3388350" y="6315360"/>
            <a:ext cx="436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Z2 = 40*0,3 + 12*0,5 + 1*0,2  = 18,2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B90CCD6C-1569-A140-A4AB-88DA9A7E46F7}"/>
              </a:ext>
            </a:extLst>
          </p:cNvPr>
          <p:cNvCxnSpPr>
            <a:cxnSpLocks/>
          </p:cNvCxnSpPr>
          <p:nvPr/>
        </p:nvCxnSpPr>
        <p:spPr>
          <a:xfrm>
            <a:off x="4847984" y="3109192"/>
            <a:ext cx="1511083" cy="214435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1DAF320-BEA1-1F4F-A108-1A3FC8F189A9}"/>
              </a:ext>
            </a:extLst>
          </p:cNvPr>
          <p:cNvCxnSpPr>
            <a:cxnSpLocks/>
            <a:stCxn id="57" idx="5"/>
          </p:cNvCxnSpPr>
          <p:nvPr/>
        </p:nvCxnSpPr>
        <p:spPr>
          <a:xfrm>
            <a:off x="6466640" y="3537766"/>
            <a:ext cx="109834" cy="90429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BCDFE618-B8EE-CD45-8078-A498EB3C191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3597510" y="4860393"/>
            <a:ext cx="1064386" cy="151131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2EF3E074-5252-EF46-8EF0-343ED25F400A}"/>
              </a:ext>
            </a:extLst>
          </p:cNvPr>
          <p:cNvSpPr/>
          <p:nvPr/>
        </p:nvSpPr>
        <p:spPr>
          <a:xfrm>
            <a:off x="4456204" y="2439218"/>
            <a:ext cx="756937" cy="66997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90A771F-23E8-FC46-9DCA-349BA1E9034F}"/>
              </a:ext>
            </a:extLst>
          </p:cNvPr>
          <p:cNvSpPr/>
          <p:nvPr/>
        </p:nvSpPr>
        <p:spPr>
          <a:xfrm>
            <a:off x="4546698" y="4181456"/>
            <a:ext cx="786623" cy="79542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08AC98C0-8A2F-174F-AE6E-CB66A0D2A7C3}"/>
              </a:ext>
            </a:extLst>
          </p:cNvPr>
          <p:cNvSpPr txBox="1"/>
          <p:nvPr/>
        </p:nvSpPr>
        <p:spPr>
          <a:xfrm>
            <a:off x="2249417" y="5649862"/>
            <a:ext cx="393056" cy="5847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>
            <a:defPPr>
              <a:defRPr lang="pt-BR"/>
            </a:defPPr>
          </a:lstStyle>
          <a:p>
            <a:r>
              <a:rPr lang="en-US" sz="3200" dirty="0"/>
              <a:t>1</a:t>
            </a:r>
            <a:endParaRPr lang="en-US" dirty="0"/>
          </a:p>
        </p:txBody>
      </p:sp>
      <p:sp>
        <p:nvSpPr>
          <p:cNvPr id="38" name="TextBox 10">
            <a:extLst>
              <a:ext uri="{FF2B5EF4-FFF2-40B4-BE49-F238E27FC236}">
                <a16:creationId xmlns:a16="http://schemas.microsoft.com/office/drawing/2014/main" id="{A942E248-8BD4-A349-9451-EA2769DF22C7}"/>
              </a:ext>
            </a:extLst>
          </p:cNvPr>
          <p:cNvSpPr txBox="1"/>
          <p:nvPr/>
        </p:nvSpPr>
        <p:spPr>
          <a:xfrm>
            <a:off x="4546699" y="5589679"/>
            <a:ext cx="393056" cy="5847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>
            <a:defPPr>
              <a:defRPr lang="pt-BR"/>
            </a:defPPr>
          </a:lstStyle>
          <a:p>
            <a:r>
              <a:rPr lang="en-US" sz="3200" dirty="0"/>
              <a:t>1</a:t>
            </a:r>
            <a:endParaRPr lang="en-US" dirty="0"/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B6C066A9-B075-9945-A559-BD25F3E88940}"/>
              </a:ext>
            </a:extLst>
          </p:cNvPr>
          <p:cNvSpPr txBox="1"/>
          <p:nvPr/>
        </p:nvSpPr>
        <p:spPr>
          <a:xfrm>
            <a:off x="1570191" y="575758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00CC"/>
                </a:solidFill>
              </a:rPr>
              <a:t>viés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1C82CEAA-19C1-9944-A855-0D91C23D3AF8}"/>
              </a:ext>
            </a:extLst>
          </p:cNvPr>
          <p:cNvSpPr txBox="1"/>
          <p:nvPr/>
        </p:nvSpPr>
        <p:spPr>
          <a:xfrm>
            <a:off x="2504941" y="2404872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0,5 </a:t>
            </a:r>
            <a:endParaRPr lang="en-US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9CB18F9B-078B-C54C-98D7-A468222A3CF4}"/>
              </a:ext>
            </a:extLst>
          </p:cNvPr>
          <p:cNvCxnSpPr>
            <a:cxnSpLocks/>
            <a:stCxn id="22" idx="3"/>
            <a:endCxn id="2" idx="2"/>
          </p:cNvCxnSpPr>
          <p:nvPr/>
        </p:nvCxnSpPr>
        <p:spPr>
          <a:xfrm>
            <a:off x="2470753" y="2730585"/>
            <a:ext cx="1985451" cy="436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0B48BF13-CFA2-2144-87D4-E75E4FF431E2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470753" y="2730585"/>
            <a:ext cx="2074583" cy="17186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25557C82-1F06-5A45-B178-49B20FCD16DA}"/>
              </a:ext>
            </a:extLst>
          </p:cNvPr>
          <p:cNvCxnSpPr>
            <a:cxnSpLocks/>
            <a:stCxn id="23" idx="3"/>
            <a:endCxn id="2" idx="2"/>
          </p:cNvCxnSpPr>
          <p:nvPr/>
        </p:nvCxnSpPr>
        <p:spPr>
          <a:xfrm flipV="1">
            <a:off x="2458128" y="2774205"/>
            <a:ext cx="1998076" cy="18315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B13FD590-D9DE-8F43-AF4D-5AC31CDCCA61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2458128" y="4449279"/>
            <a:ext cx="2094363" cy="1564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867FC48F-EE32-EA47-88C1-43027003398B}"/>
              </a:ext>
            </a:extLst>
          </p:cNvPr>
          <p:cNvCxnSpPr>
            <a:cxnSpLocks/>
            <a:stCxn id="37" idx="3"/>
            <a:endCxn id="2" idx="2"/>
          </p:cNvCxnSpPr>
          <p:nvPr/>
        </p:nvCxnSpPr>
        <p:spPr>
          <a:xfrm flipV="1">
            <a:off x="2642473" y="2774205"/>
            <a:ext cx="1813731" cy="31680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B4AA7504-950B-C142-9B31-A60C5528B939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2642473" y="4449280"/>
            <a:ext cx="1885497" cy="14929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12E40C8B-9E90-5C49-B8E4-9F5102A2B8E0}"/>
              </a:ext>
            </a:extLst>
          </p:cNvPr>
          <p:cNvCxnSpPr>
            <a:cxnSpLocks/>
            <a:stCxn id="38" idx="3"/>
            <a:endCxn id="57" idx="4"/>
          </p:cNvCxnSpPr>
          <p:nvPr/>
        </p:nvCxnSpPr>
        <p:spPr>
          <a:xfrm flipV="1">
            <a:off x="4939755" y="3635881"/>
            <a:ext cx="1259268" cy="22461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3FB332C-6964-6C40-ACFB-97A178D1601A}"/>
              </a:ext>
            </a:extLst>
          </p:cNvPr>
          <p:cNvSpPr/>
          <p:nvPr/>
        </p:nvSpPr>
        <p:spPr>
          <a:xfrm>
            <a:off x="5820554" y="2965908"/>
            <a:ext cx="756937" cy="66997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D9C0A382-DE3E-5E42-A3F7-AB89990BFBD0}"/>
              </a:ext>
            </a:extLst>
          </p:cNvPr>
          <p:cNvCxnSpPr>
            <a:cxnSpLocks/>
            <a:endCxn id="57" idx="2"/>
          </p:cNvCxnSpPr>
          <p:nvPr/>
        </p:nvCxnSpPr>
        <p:spPr>
          <a:xfrm>
            <a:off x="5196164" y="2897718"/>
            <a:ext cx="624390" cy="4031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ACC76B09-3B6D-324A-BAAD-92ACA0D61305}"/>
              </a:ext>
            </a:extLst>
          </p:cNvPr>
          <p:cNvCxnSpPr>
            <a:cxnSpLocks/>
            <a:stCxn id="35" idx="7"/>
            <a:endCxn id="57" idx="3"/>
          </p:cNvCxnSpPr>
          <p:nvPr/>
        </p:nvCxnSpPr>
        <p:spPr>
          <a:xfrm flipV="1">
            <a:off x="5218123" y="3537766"/>
            <a:ext cx="713282" cy="7601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8">
            <a:extLst>
              <a:ext uri="{FF2B5EF4-FFF2-40B4-BE49-F238E27FC236}">
                <a16:creationId xmlns:a16="http://schemas.microsoft.com/office/drawing/2014/main" id="{0D0304A2-A2E0-DE40-87A8-DDCD46CDEE92}"/>
              </a:ext>
            </a:extLst>
          </p:cNvPr>
          <p:cNvSpPr txBox="1"/>
          <p:nvPr/>
        </p:nvSpPr>
        <p:spPr>
          <a:xfrm>
            <a:off x="2494989" y="291698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0,3 </a:t>
            </a:r>
            <a:endParaRPr lang="en-US" dirty="0"/>
          </a:p>
        </p:txBody>
      </p:sp>
      <p:sp>
        <p:nvSpPr>
          <p:cNvPr id="67" name="TextBox 8">
            <a:extLst>
              <a:ext uri="{FF2B5EF4-FFF2-40B4-BE49-F238E27FC236}">
                <a16:creationId xmlns:a16="http://schemas.microsoft.com/office/drawing/2014/main" id="{8C604A81-36A9-994C-9803-9B9109CFFBFF}"/>
              </a:ext>
            </a:extLst>
          </p:cNvPr>
          <p:cNvSpPr txBox="1"/>
          <p:nvPr/>
        </p:nvSpPr>
        <p:spPr>
          <a:xfrm>
            <a:off x="2459361" y="402009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0,2 </a:t>
            </a:r>
            <a:endParaRPr lang="en-US" dirty="0"/>
          </a:p>
        </p:txBody>
      </p:sp>
      <p:sp>
        <p:nvSpPr>
          <p:cNvPr id="68" name="TextBox 8">
            <a:extLst>
              <a:ext uri="{FF2B5EF4-FFF2-40B4-BE49-F238E27FC236}">
                <a16:creationId xmlns:a16="http://schemas.microsoft.com/office/drawing/2014/main" id="{57E2AD08-BCED-D34E-8854-B126933CCBDB}"/>
              </a:ext>
            </a:extLst>
          </p:cNvPr>
          <p:cNvSpPr txBox="1"/>
          <p:nvPr/>
        </p:nvSpPr>
        <p:spPr>
          <a:xfrm>
            <a:off x="2468319" y="455783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0,5 </a:t>
            </a:r>
            <a:endParaRPr lang="en-US" dirty="0"/>
          </a:p>
        </p:txBody>
      </p:sp>
      <p:sp>
        <p:nvSpPr>
          <p:cNvPr id="69" name="TextBox 8">
            <a:extLst>
              <a:ext uri="{FF2B5EF4-FFF2-40B4-BE49-F238E27FC236}">
                <a16:creationId xmlns:a16="http://schemas.microsoft.com/office/drawing/2014/main" id="{03475652-4DD4-5A4E-9828-E964F67CBC8A}"/>
              </a:ext>
            </a:extLst>
          </p:cNvPr>
          <p:cNvSpPr txBox="1"/>
          <p:nvPr/>
        </p:nvSpPr>
        <p:spPr>
          <a:xfrm>
            <a:off x="2494989" y="531989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0,2 </a:t>
            </a:r>
            <a:endParaRPr lang="en-US" dirty="0"/>
          </a:p>
        </p:txBody>
      </p:sp>
      <p:sp>
        <p:nvSpPr>
          <p:cNvPr id="70" name="TextBox 8">
            <a:extLst>
              <a:ext uri="{FF2B5EF4-FFF2-40B4-BE49-F238E27FC236}">
                <a16:creationId xmlns:a16="http://schemas.microsoft.com/office/drawing/2014/main" id="{D7C22EC4-0506-C04D-A10E-042FB31567F6}"/>
              </a:ext>
            </a:extLst>
          </p:cNvPr>
          <p:cNvSpPr txBox="1"/>
          <p:nvPr/>
        </p:nvSpPr>
        <p:spPr>
          <a:xfrm>
            <a:off x="2759645" y="5765239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0,2 </a:t>
            </a:r>
            <a:endParaRPr lang="en-US" dirty="0"/>
          </a:p>
        </p:txBody>
      </p:sp>
      <p:sp>
        <p:nvSpPr>
          <p:cNvPr id="71" name="TextBox 8">
            <a:extLst>
              <a:ext uri="{FF2B5EF4-FFF2-40B4-BE49-F238E27FC236}">
                <a16:creationId xmlns:a16="http://schemas.microsoft.com/office/drawing/2014/main" id="{04BC4C3D-49E9-F447-82DE-AC608A76E7ED}"/>
              </a:ext>
            </a:extLst>
          </p:cNvPr>
          <p:cNvSpPr txBox="1"/>
          <p:nvPr/>
        </p:nvSpPr>
        <p:spPr>
          <a:xfrm>
            <a:off x="4977012" y="5589679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0,2 </a:t>
            </a:r>
            <a:endParaRPr lang="en-US" dirty="0"/>
          </a:p>
        </p:txBody>
      </p:sp>
      <p:sp>
        <p:nvSpPr>
          <p:cNvPr id="72" name="TextBox 8">
            <a:extLst>
              <a:ext uri="{FF2B5EF4-FFF2-40B4-BE49-F238E27FC236}">
                <a16:creationId xmlns:a16="http://schemas.microsoft.com/office/drawing/2014/main" id="{16BCBC37-0B09-9E4A-AC9E-EC8951CFE3B5}"/>
              </a:ext>
            </a:extLst>
          </p:cNvPr>
          <p:cNvSpPr txBox="1"/>
          <p:nvPr/>
        </p:nvSpPr>
        <p:spPr>
          <a:xfrm>
            <a:off x="5046335" y="291948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0,3 </a:t>
            </a:r>
            <a:endParaRPr lang="en-US" dirty="0"/>
          </a:p>
        </p:txBody>
      </p:sp>
      <p:sp>
        <p:nvSpPr>
          <p:cNvPr id="73" name="TextBox 8">
            <a:extLst>
              <a:ext uri="{FF2B5EF4-FFF2-40B4-BE49-F238E27FC236}">
                <a16:creationId xmlns:a16="http://schemas.microsoft.com/office/drawing/2014/main" id="{F6F5030E-30D2-534D-B839-990E1FAE2FE6}"/>
              </a:ext>
            </a:extLst>
          </p:cNvPr>
          <p:cNvSpPr txBox="1"/>
          <p:nvPr/>
        </p:nvSpPr>
        <p:spPr>
          <a:xfrm>
            <a:off x="5027945" y="384826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0,3 </a:t>
            </a:r>
            <a:endParaRPr lang="en-US" dirty="0"/>
          </a:p>
        </p:txBody>
      </p:sp>
      <p:sp>
        <p:nvSpPr>
          <p:cNvPr id="79" name="TextBox 16">
            <a:extLst>
              <a:ext uri="{FF2B5EF4-FFF2-40B4-BE49-F238E27FC236}">
                <a16:creationId xmlns:a16="http://schemas.microsoft.com/office/drawing/2014/main" id="{FDE7F41B-FC29-1A4A-A78F-0A7CBE2966E7}"/>
              </a:ext>
            </a:extLst>
          </p:cNvPr>
          <p:cNvSpPr txBox="1"/>
          <p:nvPr/>
        </p:nvSpPr>
        <p:spPr>
          <a:xfrm>
            <a:off x="8165059" y="3568122"/>
            <a:ext cx="247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ERRO = 15 – 12,4 = 2,6</a:t>
            </a:r>
          </a:p>
        </p:txBody>
      </p:sp>
      <p:sp>
        <p:nvSpPr>
          <p:cNvPr id="80" name="TextBox 16">
            <a:extLst>
              <a:ext uri="{FF2B5EF4-FFF2-40B4-BE49-F238E27FC236}">
                <a16:creationId xmlns:a16="http://schemas.microsoft.com/office/drawing/2014/main" id="{E745ED67-DB6B-004B-83F2-8E34C873159D}"/>
              </a:ext>
            </a:extLst>
          </p:cNvPr>
          <p:cNvSpPr txBox="1"/>
          <p:nvPr/>
        </p:nvSpPr>
        <p:spPr>
          <a:xfrm>
            <a:off x="6466640" y="2661762"/>
            <a:ext cx="113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Volume </a:t>
            </a:r>
            <a:r>
              <a:rPr lang="en-US" b="1" dirty="0" err="1">
                <a:solidFill>
                  <a:srgbClr val="0000CC"/>
                </a:solidFill>
              </a:rPr>
              <a:t>Calculado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81" name="TextBox 16">
            <a:extLst>
              <a:ext uri="{FF2B5EF4-FFF2-40B4-BE49-F238E27FC236}">
                <a16:creationId xmlns:a16="http://schemas.microsoft.com/office/drawing/2014/main" id="{C4A06583-08AC-6349-88FC-E21A4899C0E4}"/>
              </a:ext>
            </a:extLst>
          </p:cNvPr>
          <p:cNvSpPr txBox="1"/>
          <p:nvPr/>
        </p:nvSpPr>
        <p:spPr>
          <a:xfrm>
            <a:off x="2224873" y="1046335"/>
            <a:ext cx="6365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00CC"/>
                </a:solidFill>
              </a:rPr>
              <a:t>Exemplo</a:t>
            </a:r>
            <a:r>
              <a:rPr lang="en-US" sz="2400" b="1" dirty="0">
                <a:solidFill>
                  <a:srgbClr val="0000CC"/>
                </a:solidFill>
              </a:rPr>
              <a:t>: </a:t>
            </a:r>
            <a:r>
              <a:rPr lang="en-US" sz="2400" b="1" dirty="0" err="1">
                <a:solidFill>
                  <a:srgbClr val="0000CC"/>
                </a:solidFill>
              </a:rPr>
              <a:t>Estimativa</a:t>
            </a:r>
            <a:r>
              <a:rPr lang="en-US" sz="2400" b="1" dirty="0">
                <a:solidFill>
                  <a:srgbClr val="0000CC"/>
                </a:solidFill>
              </a:rPr>
              <a:t> do Volume de </a:t>
            </a:r>
            <a:r>
              <a:rPr lang="en-US" sz="2400" b="1" dirty="0" err="1">
                <a:solidFill>
                  <a:srgbClr val="0000CC"/>
                </a:solidFill>
              </a:rPr>
              <a:t>uma</a:t>
            </a:r>
            <a:r>
              <a:rPr lang="en-US" sz="2400" b="1" dirty="0">
                <a:solidFill>
                  <a:srgbClr val="0000CC"/>
                </a:solidFill>
              </a:rPr>
              <a:t> </a:t>
            </a:r>
            <a:r>
              <a:rPr lang="en-US" sz="2400" b="1" dirty="0" err="1">
                <a:solidFill>
                  <a:srgbClr val="0000CC"/>
                </a:solidFill>
              </a:rPr>
              <a:t>árvore</a:t>
            </a:r>
            <a:endParaRPr lang="en-US" sz="2400" b="1" dirty="0">
              <a:solidFill>
                <a:srgbClr val="0000CC"/>
              </a:solidFill>
            </a:endParaRPr>
          </a:p>
        </p:txBody>
      </p:sp>
      <p:sp>
        <p:nvSpPr>
          <p:cNvPr id="86" name="TextBox 16">
            <a:extLst>
              <a:ext uri="{FF2B5EF4-FFF2-40B4-BE49-F238E27FC236}">
                <a16:creationId xmlns:a16="http://schemas.microsoft.com/office/drawing/2014/main" id="{D31CA1A3-FB90-7B42-AADE-F754441F5247}"/>
              </a:ext>
            </a:extLst>
          </p:cNvPr>
          <p:cNvSpPr txBox="1"/>
          <p:nvPr/>
        </p:nvSpPr>
        <p:spPr>
          <a:xfrm>
            <a:off x="1665223" y="1622366"/>
            <a:ext cx="127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00CC"/>
                </a:solidFill>
              </a:rPr>
              <a:t>Camada</a:t>
            </a:r>
            <a:r>
              <a:rPr lang="en-US" b="1" dirty="0">
                <a:solidFill>
                  <a:srgbClr val="0000CC"/>
                </a:solidFill>
              </a:rPr>
              <a:t> de Entrada</a:t>
            </a:r>
          </a:p>
        </p:txBody>
      </p:sp>
      <p:sp>
        <p:nvSpPr>
          <p:cNvPr id="87" name="TextBox 16">
            <a:extLst>
              <a:ext uri="{FF2B5EF4-FFF2-40B4-BE49-F238E27FC236}">
                <a16:creationId xmlns:a16="http://schemas.microsoft.com/office/drawing/2014/main" id="{754AA029-AE8B-284B-9611-FE561D73BE18}"/>
              </a:ext>
            </a:extLst>
          </p:cNvPr>
          <p:cNvSpPr txBox="1"/>
          <p:nvPr/>
        </p:nvSpPr>
        <p:spPr>
          <a:xfrm>
            <a:off x="4316446" y="1673141"/>
            <a:ext cx="97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00CC"/>
                </a:solidFill>
              </a:rPr>
              <a:t>Camada</a:t>
            </a:r>
            <a:endParaRPr lang="en-US" b="1" dirty="0">
              <a:solidFill>
                <a:srgbClr val="0000CC"/>
              </a:solidFill>
            </a:endParaRPr>
          </a:p>
          <a:p>
            <a:r>
              <a:rPr lang="en-US" b="1" dirty="0" err="1">
                <a:solidFill>
                  <a:srgbClr val="0000CC"/>
                </a:solidFill>
              </a:rPr>
              <a:t>Oculta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88" name="TextBox 16">
            <a:extLst>
              <a:ext uri="{FF2B5EF4-FFF2-40B4-BE49-F238E27FC236}">
                <a16:creationId xmlns:a16="http://schemas.microsoft.com/office/drawing/2014/main" id="{9FE30EF5-27CB-6D4D-B488-6BA51617A0CF}"/>
              </a:ext>
            </a:extLst>
          </p:cNvPr>
          <p:cNvSpPr txBox="1"/>
          <p:nvPr/>
        </p:nvSpPr>
        <p:spPr>
          <a:xfrm>
            <a:off x="5793391" y="1604453"/>
            <a:ext cx="1172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00CC"/>
                </a:solidFill>
              </a:rPr>
              <a:t>Camada</a:t>
            </a:r>
            <a:endParaRPr lang="en-US" b="1" dirty="0">
              <a:solidFill>
                <a:srgbClr val="0000CC"/>
              </a:solidFill>
            </a:endParaRPr>
          </a:p>
          <a:p>
            <a:r>
              <a:rPr lang="en-US" b="1" dirty="0">
                <a:solidFill>
                  <a:srgbClr val="0000CC"/>
                </a:solidFill>
              </a:rPr>
              <a:t>de </a:t>
            </a:r>
            <a:r>
              <a:rPr lang="en-US" b="1" dirty="0" err="1">
                <a:solidFill>
                  <a:srgbClr val="0000CC"/>
                </a:solidFill>
              </a:rPr>
              <a:t>Saída</a:t>
            </a:r>
            <a:endParaRPr lang="en-US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99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Funções de Ativação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uxograma: Processo Alternativo 99"/>
              <p:cNvSpPr/>
              <p:nvPr/>
            </p:nvSpPr>
            <p:spPr>
              <a:xfrm>
                <a:off x="122663" y="1114166"/>
                <a:ext cx="11931805" cy="5621171"/>
              </a:xfrm>
              <a:prstGeom prst="flowChartAlternateProcess">
                <a:avLst/>
              </a:prstGeom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just"/>
                <a:r>
                  <a:rPr lang="pt-BR" sz="2800" dirty="0">
                    <a:solidFill>
                      <a:schemeClr val="tx1"/>
                    </a:solidFill>
                  </a:rPr>
                  <a:t>Saída da Rede – Funções de Ativação</a:t>
                </a:r>
              </a:p>
              <a:p>
                <a:pPr algn="just"/>
                <a:endParaRPr lang="pt-BR" sz="2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sz="2800" dirty="0">
                    <a:solidFill>
                      <a:schemeClr val="tx1"/>
                    </a:solidFill>
                  </a:rPr>
                  <a:t>A saída de uma rede, então, é o produto dos vetores da entrada e vetores de peso</a:t>
                </a:r>
              </a:p>
              <a:p>
                <a:pPr algn="just"/>
                <a:endParaRPr lang="pt-BR" sz="2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sz="2800" dirty="0">
                    <a:solidFill>
                      <a:schemeClr val="tx1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𝑒𝑛𝑡𝑟𝑎𝑑𝑎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pPr algn="just"/>
                <a:endParaRPr lang="pt-BR" sz="2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sz="2800" dirty="0">
                    <a:solidFill>
                      <a:schemeClr val="tx1"/>
                    </a:solidFill>
                  </a:rPr>
                  <a:t>Nesse valor da saída, é aplicada uma Função que modifica seu valor para uma determinação melhor do resultado da rede dependendo do tipo de problema</a:t>
                </a:r>
              </a:p>
              <a:p>
                <a:pPr marL="285750" indent="-285750" algn="just">
                  <a:buFontTx/>
                  <a:buChar char="-"/>
                </a:pPr>
                <a:endParaRPr lang="pt-BR" sz="2800" dirty="0">
                  <a:solidFill>
                    <a:schemeClr val="tx1"/>
                  </a:solidFill>
                </a:endParaRPr>
              </a:p>
              <a:p>
                <a:pPr marL="285750" indent="-285750" algn="just">
                  <a:buFontTx/>
                  <a:buChar char="-"/>
                </a:pPr>
                <a:r>
                  <a:rPr lang="pt-BR" sz="2800" dirty="0">
                    <a:solidFill>
                      <a:schemeClr val="tx1"/>
                    </a:solidFill>
                  </a:rPr>
                  <a:t>Saída = </a:t>
                </a:r>
                <a:r>
                  <a:rPr lang="pt-BR" sz="2800" dirty="0" err="1">
                    <a:solidFill>
                      <a:schemeClr val="tx1"/>
                    </a:solidFill>
                  </a:rPr>
                  <a:t>f</a:t>
                </a:r>
                <a:r>
                  <a:rPr lang="pt-BR" sz="2800" dirty="0">
                    <a:solidFill>
                      <a:schemeClr val="tx1"/>
                    </a:solidFill>
                  </a:rPr>
                  <a:t>(z)</a:t>
                </a:r>
              </a:p>
              <a:p>
                <a:pPr algn="just"/>
                <a:r>
                  <a:rPr lang="pt-BR" sz="2800" dirty="0">
                    <a:solidFill>
                      <a:schemeClr val="tx1"/>
                    </a:solidFill>
                  </a:rPr>
                  <a:t>	Onde </a:t>
                </a:r>
                <a:r>
                  <a:rPr lang="pt-BR" sz="2800" dirty="0" err="1">
                    <a:solidFill>
                      <a:schemeClr val="tx1"/>
                    </a:solidFill>
                  </a:rPr>
                  <a:t>f</a:t>
                </a:r>
                <a:r>
                  <a:rPr lang="pt-BR" sz="2800" dirty="0">
                    <a:solidFill>
                      <a:schemeClr val="tx1"/>
                    </a:solidFill>
                  </a:rPr>
                  <a:t>(z) é chamada de </a:t>
                </a:r>
                <a:r>
                  <a:rPr lang="pt-BR" sz="2800" b="1" dirty="0">
                    <a:solidFill>
                      <a:srgbClr val="FF0000"/>
                    </a:solidFill>
                  </a:rPr>
                  <a:t>Função de Ativação</a:t>
                </a:r>
              </a:p>
              <a:p>
                <a:pPr marL="914400" lvl="1" indent="-457200" algn="just">
                  <a:buFont typeface="Arial" panose="020B0604020202020204" pitchFamily="34" charset="0"/>
                  <a:buChar char="•"/>
                </a:pPr>
                <a:endParaRPr lang="pt-BR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Fluxograma: Processo Alternativo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63" y="1114166"/>
                <a:ext cx="11931805" cy="5621171"/>
              </a:xfrm>
              <a:prstGeom prst="flowChartAlternateProcess">
                <a:avLst/>
              </a:prstGeom>
              <a:blipFill>
                <a:blip r:embed="rId4"/>
                <a:stretch>
                  <a:fillRect b="-44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821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algn="just"/>
            <a:endParaRPr lang="pt-BR" sz="28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86435A-D034-664B-9209-211C80D30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0" y="1672503"/>
            <a:ext cx="3223071" cy="19494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88730E3-E8AB-4945-A15A-B77DC82D292F}"/>
              </a:ext>
            </a:extLst>
          </p:cNvPr>
          <p:cNvSpPr txBox="1"/>
          <p:nvPr/>
        </p:nvSpPr>
        <p:spPr>
          <a:xfrm>
            <a:off x="502459" y="4209142"/>
            <a:ext cx="3661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Uma saída</a:t>
            </a:r>
          </a:p>
          <a:p>
            <a:r>
              <a:rPr lang="pt-BR" sz="2400" dirty="0"/>
              <a:t>Sem camadas ocultas</a:t>
            </a:r>
          </a:p>
          <a:p>
            <a:r>
              <a:rPr lang="pt-BR" sz="2400" dirty="0"/>
              <a:t>Problemas lineares simples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FB9D59-40DF-5646-A5E5-59524A895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59" y="1659684"/>
            <a:ext cx="6683049" cy="19622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407F5BE-B029-8846-B6F7-042AF3367F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328" y="4175954"/>
            <a:ext cx="1287780" cy="109614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CAB61FD8-D6B5-C74C-9E8E-B2460B9E44E4}"/>
              </a:ext>
            </a:extLst>
          </p:cNvPr>
          <p:cNvSpPr txBox="1"/>
          <p:nvPr/>
        </p:nvSpPr>
        <p:spPr>
          <a:xfrm>
            <a:off x="4867058" y="4209142"/>
            <a:ext cx="3742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Várias camadas ocultas</a:t>
            </a:r>
          </a:p>
          <a:p>
            <a:r>
              <a:rPr lang="pt-BR" sz="2400" dirty="0"/>
              <a:t>Problemas não lineares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D8BAB182-8CA6-A849-B264-769707E178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Funções de Ativação</a:t>
            </a:r>
          </a:p>
        </p:txBody>
      </p:sp>
    </p:spTree>
    <p:extLst>
      <p:ext uri="{BB962C8B-B14F-4D97-AF65-F5344CB8AC3E}">
        <p14:creationId xmlns:p14="http://schemas.microsoft.com/office/powerpoint/2010/main" val="244433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Funções de Ativação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pt-BR" sz="2800" dirty="0" err="1">
                <a:solidFill>
                  <a:schemeClr val="tx1"/>
                </a:solidFill>
              </a:rPr>
              <a:t>P</a:t>
            </a:r>
            <a:r>
              <a:rPr lang="en-US" sz="2800" dirty="0" err="1">
                <a:solidFill>
                  <a:schemeClr val="tx1"/>
                </a:solidFill>
              </a:rPr>
              <a:t>rincipais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Funções</a:t>
            </a:r>
            <a:r>
              <a:rPr lang="en-US" sz="2800" dirty="0">
                <a:solidFill>
                  <a:schemeClr val="tx1"/>
                </a:solidFill>
              </a:rPr>
              <a:t> de </a:t>
            </a:r>
            <a:r>
              <a:rPr lang="en-US" sz="2800" dirty="0" err="1">
                <a:solidFill>
                  <a:schemeClr val="tx1"/>
                </a:solidFill>
              </a:rPr>
              <a:t>Ativação</a:t>
            </a:r>
            <a:r>
              <a:rPr lang="en-US" sz="2800" dirty="0">
                <a:solidFill>
                  <a:schemeClr val="tx1"/>
                </a:solidFill>
              </a:rPr>
              <a:t> e </a:t>
            </a:r>
            <a:r>
              <a:rPr lang="en-US" sz="2800" dirty="0" err="1">
                <a:solidFill>
                  <a:schemeClr val="tx1"/>
                </a:solidFill>
              </a:rPr>
              <a:t>suas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características</a:t>
            </a:r>
            <a:r>
              <a:rPr lang="en-US" sz="2800" dirty="0">
                <a:solidFill>
                  <a:schemeClr val="tx1"/>
                </a:solidFill>
              </a:rPr>
              <a:t>:</a:t>
            </a: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  <a:p>
            <a:pPr algn="just"/>
            <a:r>
              <a:rPr lang="pt-BR" sz="2800" dirty="0">
                <a:solidFill>
                  <a:schemeClr val="tx1"/>
                </a:solidFill>
              </a:rPr>
              <a:t>Binária</a:t>
            </a: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D62F50-58D1-1048-9743-FB4970BCC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" y="2819620"/>
            <a:ext cx="5232400" cy="27686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9882AF2-B25B-F749-8901-A3C7432C2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810" y="2819620"/>
            <a:ext cx="2806700" cy="15494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47550DC-ED7A-1F47-9687-9052E30A9C92}"/>
              </a:ext>
            </a:extLst>
          </p:cNvPr>
          <p:cNvSpPr txBox="1"/>
          <p:nvPr/>
        </p:nvSpPr>
        <p:spPr>
          <a:xfrm>
            <a:off x="5944870" y="4369020"/>
            <a:ext cx="5873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Não é uma boa função, pois para o ajuste de pesos, precisamos calcular a derivada, e essa função é descontínua.</a:t>
            </a:r>
          </a:p>
          <a:p>
            <a:r>
              <a:rPr lang="pt-BR" sz="2400" dirty="0"/>
              <a:t>(o ajuste dos pesos será visto mais adiante). </a:t>
            </a:r>
          </a:p>
        </p:txBody>
      </p:sp>
    </p:spTree>
    <p:extLst>
      <p:ext uri="{BB962C8B-B14F-4D97-AF65-F5344CB8AC3E}">
        <p14:creationId xmlns:p14="http://schemas.microsoft.com/office/powerpoint/2010/main" val="39242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Funções de Ativação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uxograma: Processo Alternativo 99"/>
              <p:cNvSpPr/>
              <p:nvPr/>
            </p:nvSpPr>
            <p:spPr>
              <a:xfrm>
                <a:off x="122663" y="1114166"/>
                <a:ext cx="11931805" cy="5621171"/>
              </a:xfrm>
              <a:prstGeom prst="flowChartAlternateProcess">
                <a:avLst/>
              </a:prstGeom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just"/>
                <a:endParaRPr lang="pt-BR" sz="2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pt-BR" sz="2800" dirty="0">
                    <a:solidFill>
                      <a:schemeClr val="tx1"/>
                    </a:solidFill>
                  </a:rPr>
                  <a:t>Linear</a:t>
                </a:r>
              </a:p>
              <a:p>
                <a:pPr algn="just"/>
                <a:endParaRPr lang="pt-BR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𝑎𝑧</m:t>
                      </m:r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Fluxograma: Processo Alternativo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63" y="1114166"/>
                <a:ext cx="11931805" cy="5621171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E444DB98-D05B-F24D-BCD2-65C25D5FE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803400"/>
            <a:ext cx="4648200" cy="32512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8DFB9B-40F8-5745-B879-77950852C83F}"/>
              </a:ext>
            </a:extLst>
          </p:cNvPr>
          <p:cNvSpPr txBox="1"/>
          <p:nvPr/>
        </p:nvSpPr>
        <p:spPr>
          <a:xfrm>
            <a:off x="384504" y="3280590"/>
            <a:ext cx="3387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É uma mera transformação linear.</a:t>
            </a:r>
          </a:p>
          <a:p>
            <a:r>
              <a:rPr lang="pt-BR" sz="2400" dirty="0"/>
              <a:t>A derivada é uma constante, o que não ajuda nos ajustes dos pesos</a:t>
            </a:r>
          </a:p>
        </p:txBody>
      </p:sp>
    </p:spTree>
    <p:extLst>
      <p:ext uri="{BB962C8B-B14F-4D97-AF65-F5344CB8AC3E}">
        <p14:creationId xmlns:p14="http://schemas.microsoft.com/office/powerpoint/2010/main" val="85670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10199676" cy="673100"/>
          </a:xfrm>
          <a:noFill/>
        </p:spPr>
        <p:txBody>
          <a:bodyPr>
            <a:normAutofit fontScale="90000"/>
          </a:bodyPr>
          <a:lstStyle/>
          <a:p>
            <a:r>
              <a:rPr lang="pt-BR" sz="4900" dirty="0">
                <a:solidFill>
                  <a:schemeClr val="bg1"/>
                </a:solidFill>
              </a:rPr>
              <a:t>Redes Neurais Artificiais - Conceitos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pt-BR" sz="3600" dirty="0">
                <a:solidFill>
                  <a:schemeClr val="tx1"/>
                </a:solidFill>
              </a:rPr>
              <a:t>”As Redes Neurais Artificiais </a:t>
            </a:r>
            <a:r>
              <a:rPr lang="pt-BR" sz="3600" dirty="0" err="1">
                <a:solidFill>
                  <a:schemeClr val="tx1"/>
                </a:solidFill>
              </a:rPr>
              <a:t>são</a:t>
            </a:r>
            <a:r>
              <a:rPr lang="pt-BR" sz="3600" dirty="0">
                <a:solidFill>
                  <a:schemeClr val="tx1"/>
                </a:solidFill>
              </a:rPr>
              <a:t> </a:t>
            </a:r>
            <a:r>
              <a:rPr lang="pt-BR" sz="3600" dirty="0" err="1">
                <a:solidFill>
                  <a:schemeClr val="tx1"/>
                </a:solidFill>
              </a:rPr>
              <a:t>técnicas</a:t>
            </a:r>
            <a:r>
              <a:rPr lang="pt-BR" sz="3600" dirty="0">
                <a:solidFill>
                  <a:schemeClr val="tx1"/>
                </a:solidFill>
              </a:rPr>
              <a:t> que procuram reproduzir de maneira simplificada as </a:t>
            </a:r>
            <a:r>
              <a:rPr lang="pt-BR" sz="3600" dirty="0" err="1">
                <a:solidFill>
                  <a:schemeClr val="tx1"/>
                </a:solidFill>
              </a:rPr>
              <a:t>conexões</a:t>
            </a:r>
            <a:r>
              <a:rPr lang="pt-BR" sz="3600" dirty="0">
                <a:solidFill>
                  <a:schemeClr val="tx1"/>
                </a:solidFill>
              </a:rPr>
              <a:t> do sistema </a:t>
            </a:r>
            <a:r>
              <a:rPr lang="pt-BR" sz="3600" dirty="0" err="1">
                <a:solidFill>
                  <a:schemeClr val="tx1"/>
                </a:solidFill>
              </a:rPr>
              <a:t>biológico</a:t>
            </a:r>
            <a:r>
              <a:rPr lang="pt-BR" sz="3600" dirty="0">
                <a:solidFill>
                  <a:schemeClr val="tx1"/>
                </a:solidFill>
              </a:rPr>
              <a:t> neural. Estruturalmente, consistem em um </a:t>
            </a:r>
            <a:r>
              <a:rPr lang="pt-BR" sz="3600" dirty="0" err="1">
                <a:solidFill>
                  <a:schemeClr val="tx1"/>
                </a:solidFill>
              </a:rPr>
              <a:t>número</a:t>
            </a:r>
            <a:r>
              <a:rPr lang="pt-BR" sz="3600" dirty="0">
                <a:solidFill>
                  <a:schemeClr val="tx1"/>
                </a:solidFill>
              </a:rPr>
              <a:t> de elementos interconectados, chamados </a:t>
            </a:r>
            <a:r>
              <a:rPr lang="pt-BR" sz="3600" dirty="0" err="1">
                <a:solidFill>
                  <a:schemeClr val="tx1"/>
                </a:solidFill>
              </a:rPr>
              <a:t>neurônios</a:t>
            </a:r>
            <a:r>
              <a:rPr lang="pt-BR" sz="3600" dirty="0">
                <a:solidFill>
                  <a:schemeClr val="tx1"/>
                </a:solidFill>
              </a:rPr>
              <a:t>, organizados em camadas que aprendem pela </a:t>
            </a:r>
            <a:r>
              <a:rPr lang="pt-BR" sz="3600" dirty="0" err="1">
                <a:solidFill>
                  <a:schemeClr val="tx1"/>
                </a:solidFill>
              </a:rPr>
              <a:t>modificação</a:t>
            </a:r>
            <a:r>
              <a:rPr lang="pt-BR" sz="3600" dirty="0">
                <a:solidFill>
                  <a:schemeClr val="tx1"/>
                </a:solidFill>
              </a:rPr>
              <a:t> de suas </a:t>
            </a:r>
            <a:r>
              <a:rPr lang="pt-BR" sz="3600" dirty="0" err="1">
                <a:solidFill>
                  <a:schemeClr val="tx1"/>
                </a:solidFill>
              </a:rPr>
              <a:t>conexões</a:t>
            </a:r>
            <a:r>
              <a:rPr lang="pt-BR" sz="3600" dirty="0">
                <a:solidFill>
                  <a:schemeClr val="tx1"/>
                </a:solidFill>
              </a:rPr>
              <a:t>. Tipicamente, tem-se uma camada de entrada ligada a uma ou mais camadas </a:t>
            </a:r>
            <a:r>
              <a:rPr lang="pt-BR" sz="3600" dirty="0" err="1">
                <a:solidFill>
                  <a:schemeClr val="tx1"/>
                </a:solidFill>
              </a:rPr>
              <a:t>intermediárias</a:t>
            </a:r>
            <a:r>
              <a:rPr lang="pt-BR" sz="3600" dirty="0">
                <a:solidFill>
                  <a:schemeClr val="tx1"/>
                </a:solidFill>
              </a:rPr>
              <a:t> que </a:t>
            </a:r>
            <a:r>
              <a:rPr lang="pt-BR" sz="3600" dirty="0" err="1">
                <a:solidFill>
                  <a:schemeClr val="tx1"/>
                </a:solidFill>
              </a:rPr>
              <a:t>são</a:t>
            </a:r>
            <a:r>
              <a:rPr lang="pt-BR" sz="3600" dirty="0">
                <a:solidFill>
                  <a:schemeClr val="tx1"/>
                </a:solidFill>
              </a:rPr>
              <a:t> ligadas a uma camada de </a:t>
            </a:r>
            <a:r>
              <a:rPr lang="pt-BR" sz="3600" dirty="0" err="1">
                <a:solidFill>
                  <a:schemeClr val="tx1"/>
                </a:solidFill>
              </a:rPr>
              <a:t>saída</a:t>
            </a:r>
            <a:r>
              <a:rPr lang="pt-BR" sz="3600" dirty="0">
                <a:solidFill>
                  <a:schemeClr val="tx1"/>
                </a:solidFill>
              </a:rPr>
              <a:t>” (1).</a:t>
            </a: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  <a:p>
            <a:pPr algn="r"/>
            <a:r>
              <a:rPr lang="pt-BR" sz="1400" dirty="0">
                <a:solidFill>
                  <a:schemeClr val="tx1"/>
                </a:solidFill>
              </a:rPr>
              <a:t>[1] BERRY, Michael J. A.; LINOFF, Gordon. </a:t>
            </a:r>
            <a:r>
              <a:rPr lang="pt-BR" sz="1400" b="1" dirty="0">
                <a:solidFill>
                  <a:schemeClr val="tx1"/>
                </a:solidFill>
              </a:rPr>
              <a:t>Data Mining </a:t>
            </a:r>
            <a:r>
              <a:rPr lang="pt-BR" sz="1400" b="1" dirty="0" err="1">
                <a:solidFill>
                  <a:schemeClr val="tx1"/>
                </a:solidFill>
              </a:rPr>
              <a:t>Techniques</a:t>
            </a:r>
            <a:r>
              <a:rPr lang="pt-BR" sz="1400" b="1" dirty="0">
                <a:solidFill>
                  <a:schemeClr val="tx1"/>
                </a:solidFill>
              </a:rPr>
              <a:t>: </a:t>
            </a:r>
            <a:r>
              <a:rPr lang="pt-BR" sz="1400" dirty="0">
                <a:solidFill>
                  <a:schemeClr val="tx1"/>
                </a:solidFill>
              </a:rPr>
              <a:t>For Marketing, Sales, </a:t>
            </a:r>
            <a:r>
              <a:rPr lang="pt-BR" sz="1400" dirty="0" err="1">
                <a:solidFill>
                  <a:schemeClr val="tx1"/>
                </a:solidFill>
              </a:rPr>
              <a:t>and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</a:p>
          <a:p>
            <a:pPr algn="r"/>
            <a:r>
              <a:rPr lang="pt-BR" sz="1400" dirty="0" err="1">
                <a:solidFill>
                  <a:schemeClr val="tx1"/>
                </a:solidFill>
              </a:rPr>
              <a:t>Customer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Support</a:t>
            </a:r>
            <a:r>
              <a:rPr lang="pt-BR" sz="1400" dirty="0">
                <a:solidFill>
                  <a:schemeClr val="tx1"/>
                </a:solidFill>
              </a:rPr>
              <a:t>. New York: </a:t>
            </a:r>
            <a:r>
              <a:rPr lang="pt-BR" sz="1400" dirty="0" err="1">
                <a:solidFill>
                  <a:schemeClr val="tx1"/>
                </a:solidFill>
              </a:rPr>
              <a:t>Wiley</a:t>
            </a:r>
            <a:r>
              <a:rPr lang="pt-BR" sz="1400" dirty="0">
                <a:solidFill>
                  <a:schemeClr val="tx1"/>
                </a:solidFill>
              </a:rPr>
              <a:t> Computer </a:t>
            </a:r>
            <a:r>
              <a:rPr lang="pt-BR" sz="1400" dirty="0" err="1">
                <a:solidFill>
                  <a:schemeClr val="tx1"/>
                </a:solidFill>
              </a:rPr>
              <a:t>Publishing</a:t>
            </a:r>
            <a:r>
              <a:rPr lang="pt-BR" sz="1400" dirty="0">
                <a:solidFill>
                  <a:schemeClr val="tx1"/>
                </a:solidFill>
              </a:rPr>
              <a:t>, 1997. </a:t>
            </a:r>
          </a:p>
          <a:p>
            <a:endParaRPr 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02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Funções de Ativação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pt-BR" sz="2800" dirty="0" err="1">
                <a:solidFill>
                  <a:schemeClr val="tx1"/>
                </a:solidFill>
              </a:rPr>
              <a:t>Sigmóide</a:t>
            </a:r>
            <a:r>
              <a:rPr lang="pt-BR" sz="2800" dirty="0">
                <a:solidFill>
                  <a:schemeClr val="tx1"/>
                </a:solidFill>
              </a:rPr>
              <a:t> (ou logística)</a:t>
            </a: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A2408AF-86A3-FF45-99F8-C4F2062D7D4E}"/>
              </a:ext>
            </a:extLst>
          </p:cNvPr>
          <p:cNvSpPr/>
          <p:nvPr/>
        </p:nvSpPr>
        <p:spPr>
          <a:xfrm>
            <a:off x="5851070" y="1900838"/>
            <a:ext cx="57961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solidFill>
                  <a:srgbClr val="292929"/>
                </a:solidFill>
                <a:latin typeface="medium-content-serif-font"/>
              </a:rPr>
              <a:t>A função “</a:t>
            </a:r>
            <a:r>
              <a:rPr lang="pt-BR" sz="2800" i="1" dirty="0">
                <a:solidFill>
                  <a:srgbClr val="292929"/>
                </a:solidFill>
                <a:latin typeface="medium-content-serif-font"/>
              </a:rPr>
              <a:t>espreme</a:t>
            </a:r>
            <a:r>
              <a:rPr lang="pt-BR" sz="2800" dirty="0">
                <a:solidFill>
                  <a:srgbClr val="292929"/>
                </a:solidFill>
                <a:latin typeface="medium-content-serif-font"/>
              </a:rPr>
              <a:t>” os valores de entrada no </a:t>
            </a:r>
            <a:r>
              <a:rPr lang="pt-BR" sz="2800" b="1" dirty="0">
                <a:solidFill>
                  <a:srgbClr val="292929"/>
                </a:solidFill>
                <a:latin typeface="medium-content-serif-font"/>
              </a:rPr>
              <a:t>intervalo (0, 1), </a:t>
            </a:r>
            <a:r>
              <a:rPr lang="pt-BR" sz="2800" dirty="0">
                <a:solidFill>
                  <a:srgbClr val="292929"/>
                </a:solidFill>
                <a:latin typeface="medium-content-serif-font"/>
              </a:rPr>
              <a:t>o que pode ser interpretado como probabilidade.</a:t>
            </a:r>
          </a:p>
          <a:p>
            <a:pPr algn="just"/>
            <a:endParaRPr lang="pt-BR" sz="2800" dirty="0">
              <a:solidFill>
                <a:srgbClr val="292929"/>
              </a:solidFill>
              <a:latin typeface="medium-content-serif-font"/>
            </a:endParaRPr>
          </a:p>
          <a:p>
            <a:pPr algn="just"/>
            <a:r>
              <a:rPr lang="pt-BR" sz="2800" dirty="0">
                <a:solidFill>
                  <a:srgbClr val="292929"/>
                </a:solidFill>
                <a:latin typeface="medium-content-serif-font"/>
              </a:rPr>
              <a:t>É contínua e sua derivada pode facilmente ser usada no ajuste dos pesos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9A94896-A23B-304A-A8F6-66BD72C0D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04" y="1900838"/>
            <a:ext cx="4368800" cy="16383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35BF2C8-7FFC-C84C-AFA5-A37023065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224" y="4491990"/>
            <a:ext cx="2169773" cy="21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1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Funções de Ativação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pt-BR" sz="2800" dirty="0" err="1">
                <a:solidFill>
                  <a:schemeClr val="tx1"/>
                </a:solidFill>
              </a:rPr>
              <a:t>Softmax</a:t>
            </a:r>
            <a:endParaRPr lang="pt-BR" sz="2800" dirty="0">
              <a:solidFill>
                <a:schemeClr val="tx1"/>
              </a:solidFill>
            </a:endParaRP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A2408AF-86A3-FF45-99F8-C4F2062D7D4E}"/>
              </a:ext>
            </a:extLst>
          </p:cNvPr>
          <p:cNvSpPr/>
          <p:nvPr/>
        </p:nvSpPr>
        <p:spPr>
          <a:xfrm>
            <a:off x="4812467" y="1900838"/>
            <a:ext cx="68347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solidFill>
                  <a:srgbClr val="292929"/>
                </a:solidFill>
                <a:latin typeface="medium-content-serif-font"/>
              </a:rPr>
              <a:t>É uma generalização da </a:t>
            </a:r>
            <a:r>
              <a:rPr lang="pt-BR" sz="3200" dirty="0" err="1">
                <a:solidFill>
                  <a:srgbClr val="292929"/>
                </a:solidFill>
                <a:latin typeface="medium-content-serif-font"/>
              </a:rPr>
              <a:t>Sigmóide</a:t>
            </a:r>
            <a:r>
              <a:rPr lang="pt-BR" sz="3200" dirty="0">
                <a:solidFill>
                  <a:srgbClr val="292929"/>
                </a:solidFill>
                <a:latin typeface="medium-content-serif-font"/>
              </a:rPr>
              <a:t> usado em problemas de classificação com várias classes.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09BB5E-78B5-C14B-A06D-15E7001E4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04" y="1970698"/>
            <a:ext cx="4305300" cy="163830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9F638151-C355-9D4D-82B5-6435DB98002A}"/>
              </a:ext>
            </a:extLst>
          </p:cNvPr>
          <p:cNvSpPr/>
          <p:nvPr/>
        </p:nvSpPr>
        <p:spPr>
          <a:xfrm>
            <a:off x="384504" y="3694840"/>
            <a:ext cx="11479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rgbClr val="292929"/>
                </a:solidFill>
                <a:latin typeface="medium-content-serif-font"/>
              </a:rPr>
              <a:t>Basicamente fornece uma saída em termos percentuais em relação à várias entradas: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860D06E-B28F-D54C-B54A-8A34386EB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4163159"/>
            <a:ext cx="57531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Funções de Ativação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pt-BR" sz="2800" dirty="0">
                <a:solidFill>
                  <a:schemeClr val="tx1"/>
                </a:solidFill>
              </a:rPr>
              <a:t>Tangente Hiperbólica</a:t>
            </a: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5894E45-F91D-7C42-A1CE-4F3E62B1B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1900838"/>
            <a:ext cx="4720590" cy="470950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D1D408D-B5C6-0A45-AF53-2EDA747A22C7}"/>
              </a:ext>
            </a:extLst>
          </p:cNvPr>
          <p:cNvSpPr/>
          <p:nvPr/>
        </p:nvSpPr>
        <p:spPr>
          <a:xfrm>
            <a:off x="5323313" y="1225689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2400" dirty="0">
                <a:solidFill>
                  <a:srgbClr val="292929"/>
                </a:solidFill>
                <a:latin typeface="medium-content-serif-font"/>
              </a:rPr>
              <a:t>A função de ativação tangente hiperbólica “espreme” os valores de entrada no intervalo (-1, 1).</a:t>
            </a:r>
          </a:p>
          <a:p>
            <a:pPr algn="just"/>
            <a:endParaRPr lang="pt-BR" sz="2400" dirty="0">
              <a:solidFill>
                <a:srgbClr val="292929"/>
              </a:solidFill>
              <a:latin typeface="medium-content-serif-font"/>
            </a:endParaRPr>
          </a:p>
          <a:p>
            <a:pPr algn="just"/>
            <a:r>
              <a:rPr lang="pt-BR" sz="2400" dirty="0">
                <a:solidFill>
                  <a:srgbClr val="292929"/>
                </a:solidFill>
                <a:latin typeface="medium-content-serif-font"/>
              </a:rPr>
              <a:t>Também usado em problemas de classificação e, em muitos casos, tem uma classificação em menos tempo.</a:t>
            </a:r>
          </a:p>
          <a:p>
            <a:pPr algn="just"/>
            <a:endParaRPr lang="pt-BR" sz="2400" dirty="0">
              <a:solidFill>
                <a:srgbClr val="292929"/>
              </a:solidFill>
              <a:latin typeface="medium-content-serif-font"/>
            </a:endParaRPr>
          </a:p>
          <a:p>
            <a:pPr algn="just"/>
            <a:r>
              <a:rPr lang="pt-BR" sz="2400" dirty="0">
                <a:solidFill>
                  <a:srgbClr val="292929"/>
                </a:solidFill>
                <a:latin typeface="medium-content-serif-font"/>
              </a:rPr>
              <a:t>Convergência mais rápida que a sigmoide, porém, assim como a sigmoide, essa função sofre do que é chamado de </a:t>
            </a:r>
            <a:r>
              <a:rPr lang="pt-BR" sz="2400" i="1" dirty="0" err="1">
                <a:solidFill>
                  <a:srgbClr val="292929"/>
                </a:solidFill>
                <a:latin typeface="medium-content-serif-font"/>
              </a:rPr>
              <a:t>vanishing</a:t>
            </a:r>
            <a:r>
              <a:rPr lang="pt-BR" sz="2400" i="1" dirty="0">
                <a:solidFill>
                  <a:srgbClr val="292929"/>
                </a:solidFill>
                <a:latin typeface="medium-content-serif-font"/>
              </a:rPr>
              <a:t> </a:t>
            </a:r>
            <a:r>
              <a:rPr lang="pt-BR" sz="2400" i="1" dirty="0" err="1">
                <a:solidFill>
                  <a:srgbClr val="292929"/>
                </a:solidFill>
                <a:latin typeface="medium-content-serif-font"/>
              </a:rPr>
              <a:t>gradient</a:t>
            </a:r>
            <a:r>
              <a:rPr lang="pt-BR" sz="2400" dirty="0">
                <a:solidFill>
                  <a:srgbClr val="292929"/>
                </a:solidFill>
                <a:latin typeface="medium-content-serif-font"/>
              </a:rPr>
              <a:t>, ou seja, à medida que os valores de saída vão aumentando, sua variação é muito pequena (quanto mais próximo de 1) e isso desacelera o aprendizado (pouca variação dos pesos).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3988315-4BBF-D84B-B1ED-84BD0D7A64F7}"/>
              </a:ext>
            </a:extLst>
          </p:cNvPr>
          <p:cNvGrpSpPr/>
          <p:nvPr/>
        </p:nvGrpSpPr>
        <p:grpSpPr>
          <a:xfrm>
            <a:off x="6617970" y="162840"/>
            <a:ext cx="4616655" cy="789664"/>
            <a:chOff x="0" y="0"/>
            <a:chExt cx="2483283" cy="623744"/>
          </a:xfrm>
        </p:grpSpPr>
        <p:sp>
          <p:nvSpPr>
            <p:cNvPr id="15" name="Nuvem 14">
              <a:extLst>
                <a:ext uri="{FF2B5EF4-FFF2-40B4-BE49-F238E27FC236}">
                  <a16:creationId xmlns:a16="http://schemas.microsoft.com/office/drawing/2014/main" id="{4EEB787E-185B-2149-90CA-CCB7C62F47D5}"/>
                </a:ext>
              </a:extLst>
            </p:cNvPr>
            <p:cNvSpPr/>
            <p:nvPr/>
          </p:nvSpPr>
          <p:spPr>
            <a:xfrm>
              <a:off x="0" y="0"/>
              <a:ext cx="1991444" cy="623744"/>
            </a:xfrm>
            <a:prstGeom prst="cloud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6" name="Raio 15">
              <a:extLst>
                <a:ext uri="{FF2B5EF4-FFF2-40B4-BE49-F238E27FC236}">
                  <a16:creationId xmlns:a16="http://schemas.microsoft.com/office/drawing/2014/main" id="{C5B009A2-90F1-344A-9B0E-029B906F7F69}"/>
                </a:ext>
              </a:extLst>
            </p:cNvPr>
            <p:cNvSpPr/>
            <p:nvPr/>
          </p:nvSpPr>
          <p:spPr>
            <a:xfrm>
              <a:off x="1869825" y="239253"/>
              <a:ext cx="613458" cy="216117"/>
            </a:xfrm>
            <a:prstGeom prst="lightningBol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7" name="CaixaDeTexto 5">
              <a:extLst>
                <a:ext uri="{FF2B5EF4-FFF2-40B4-BE49-F238E27FC236}">
                  <a16:creationId xmlns:a16="http://schemas.microsoft.com/office/drawing/2014/main" id="{4C06824B-F22C-3F4F-8A7B-AA171EED0633}"/>
                </a:ext>
              </a:extLst>
            </p:cNvPr>
            <p:cNvSpPr txBox="1"/>
            <p:nvPr/>
          </p:nvSpPr>
          <p:spPr>
            <a:xfrm>
              <a:off x="214454" y="83835"/>
              <a:ext cx="1576007" cy="510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pt-BR" sz="1200" b="1" kern="12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Pra qual time será que o professor torce.</a:t>
              </a:r>
            </a:p>
            <a:p>
              <a:pPr algn="ctr">
                <a:spcAft>
                  <a:spcPts val="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Ele tem cara de sofredor</a:t>
              </a:r>
            </a:p>
            <a:p>
              <a:pPr algn="ctr">
                <a:spcAft>
                  <a:spcPts val="0"/>
                </a:spcAft>
              </a:pPr>
              <a:r>
                <a:rPr lang="pt-BR" sz="12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Deve torcer pro Coxa</a:t>
              </a:r>
              <a:endParaRPr lang="pt-BR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559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Funções de Ativação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pt-BR" sz="2800" dirty="0" err="1">
                <a:solidFill>
                  <a:schemeClr val="tx1"/>
                </a:solidFill>
              </a:rPr>
              <a:t>ReLU</a:t>
            </a:r>
            <a:r>
              <a:rPr lang="pt-BR" sz="2800" dirty="0">
                <a:solidFill>
                  <a:schemeClr val="tx1"/>
                </a:solidFill>
              </a:rPr>
              <a:t> (</a:t>
            </a:r>
            <a:r>
              <a:rPr lang="pt-BR" sz="2800" dirty="0" err="1">
                <a:solidFill>
                  <a:schemeClr val="tx1"/>
                </a:solidFill>
              </a:rPr>
              <a:t>Rectified</a:t>
            </a:r>
            <a:r>
              <a:rPr lang="pt-BR" sz="2800" dirty="0">
                <a:solidFill>
                  <a:schemeClr val="tx1"/>
                </a:solidFill>
              </a:rPr>
              <a:t> Linear </a:t>
            </a:r>
            <a:r>
              <a:rPr lang="pt-BR" sz="2800" dirty="0" err="1">
                <a:solidFill>
                  <a:schemeClr val="tx1"/>
                </a:solidFill>
              </a:rPr>
              <a:t>Units</a:t>
            </a:r>
            <a:r>
              <a:rPr lang="pt-BR" sz="2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6294C6C-D13E-E543-8235-7BF7544D6141}"/>
              </a:ext>
            </a:extLst>
          </p:cNvPr>
          <p:cNvSpPr/>
          <p:nvPr/>
        </p:nvSpPr>
        <p:spPr>
          <a:xfrm>
            <a:off x="359951" y="3685540"/>
            <a:ext cx="114572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rgbClr val="292929"/>
                </a:solidFill>
                <a:latin typeface="medium-content-serif-font"/>
              </a:rPr>
              <a:t>Essa função não “espreme” os valores de entrada em um intervalo fixo, ela simplesmente preserva os valores positivos e transforma todos valores negativos em zeros.</a:t>
            </a:r>
          </a:p>
          <a:p>
            <a:pPr algn="just"/>
            <a:endParaRPr lang="pt-BR" sz="2400" dirty="0">
              <a:solidFill>
                <a:srgbClr val="292929"/>
              </a:solidFill>
              <a:latin typeface="medium-content-serif-font"/>
            </a:endParaRPr>
          </a:p>
          <a:p>
            <a:pPr algn="just"/>
            <a:r>
              <a:rPr lang="pt-BR" sz="2400" dirty="0">
                <a:solidFill>
                  <a:srgbClr val="292929"/>
                </a:solidFill>
                <a:latin typeface="medium-content-serif-font"/>
              </a:rPr>
              <a:t>Funciona bem nas camadas ocultas.</a:t>
            </a:r>
          </a:p>
          <a:p>
            <a:pPr algn="just"/>
            <a:endParaRPr lang="pt-BR" sz="2400" dirty="0">
              <a:solidFill>
                <a:srgbClr val="292929"/>
              </a:solidFill>
              <a:latin typeface="medium-content-serif-font"/>
            </a:endParaRPr>
          </a:p>
          <a:p>
            <a:pPr algn="just"/>
            <a:r>
              <a:rPr lang="pt-BR" sz="2400" dirty="0">
                <a:solidFill>
                  <a:srgbClr val="292929"/>
                </a:solidFill>
                <a:latin typeface="medium-content-serif-font"/>
              </a:rPr>
              <a:t>Converge rápido à medida que as saídas vão aumentando.</a:t>
            </a:r>
          </a:p>
          <a:p>
            <a:pPr algn="just"/>
            <a:r>
              <a:rPr lang="pt-BR" sz="2400" dirty="0">
                <a:solidFill>
                  <a:srgbClr val="292929"/>
                </a:solidFill>
                <a:latin typeface="medium-content-serif-font"/>
              </a:rPr>
              <a:t>A desvantagem é que se ocorrerem muitas saídas negativas, a saída da função é zero, causando entradas do tipo “kill” (neurônios mortos).</a:t>
            </a:r>
            <a:endParaRPr lang="pt-BR" sz="24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256C5BC-43C7-624F-A83D-9DAF1455B1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" y="1983740"/>
            <a:ext cx="42926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8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Funções de Ativação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pt-BR" sz="2800" dirty="0" err="1">
                <a:solidFill>
                  <a:schemeClr val="tx1"/>
                </a:solidFill>
              </a:rPr>
              <a:t>Leaky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ReLU</a:t>
            </a:r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6294C6C-D13E-E543-8235-7BF7544D6141}"/>
              </a:ext>
            </a:extLst>
          </p:cNvPr>
          <p:cNvSpPr/>
          <p:nvPr/>
        </p:nvSpPr>
        <p:spPr>
          <a:xfrm>
            <a:off x="359951" y="3685540"/>
            <a:ext cx="114572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solidFill>
                  <a:srgbClr val="292929"/>
                </a:solidFill>
                <a:latin typeface="medium-content-serif-font"/>
              </a:rPr>
              <a:t>Variação do </a:t>
            </a:r>
            <a:r>
              <a:rPr lang="pt-BR" sz="2800" dirty="0" err="1">
                <a:solidFill>
                  <a:srgbClr val="292929"/>
                </a:solidFill>
                <a:latin typeface="medium-content-serif-font"/>
              </a:rPr>
              <a:t>Relu</a:t>
            </a:r>
            <a:r>
              <a:rPr lang="pt-BR" sz="2800" dirty="0">
                <a:solidFill>
                  <a:srgbClr val="292929"/>
                </a:solidFill>
                <a:latin typeface="medium-content-serif-font"/>
              </a:rPr>
              <a:t> onde acrescenta uma pequena variação para as saídas negativas para evitar os neurônios “</a:t>
            </a:r>
            <a:r>
              <a:rPr lang="pt-BR" sz="2800" dirty="0" err="1">
                <a:solidFill>
                  <a:srgbClr val="292929"/>
                </a:solidFill>
                <a:latin typeface="medium-content-serif-font"/>
              </a:rPr>
              <a:t>kill</a:t>
            </a:r>
            <a:r>
              <a:rPr lang="pt-BR" sz="2800" dirty="0">
                <a:solidFill>
                  <a:srgbClr val="292929"/>
                </a:solidFill>
                <a:latin typeface="medium-content-serif-font"/>
              </a:rPr>
              <a:t>”</a:t>
            </a:r>
            <a:endParaRPr lang="pt-BR"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D705D5-E72D-D643-8425-78EF9227A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04" y="1871869"/>
            <a:ext cx="26289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7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Funções de Ativação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>
            <a:hlinkClick r:id="" action="ppaction://noaction">
              <a:snd r:embed="rId3" name="chimes.wav"/>
            </a:hlinkClick>
          </p:cNvPr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A9DEEED-EA8E-BC43-BF0F-C975908CF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140202"/>
              </p:ext>
            </p:extLst>
          </p:nvPr>
        </p:nvGraphicFramePr>
        <p:xfrm>
          <a:off x="505460" y="1594575"/>
          <a:ext cx="11181080" cy="4851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51280">
                  <a:extLst>
                    <a:ext uri="{9D8B030D-6E8A-4147-A177-3AD203B41FA5}">
                      <a16:colId xmlns:a16="http://schemas.microsoft.com/office/drawing/2014/main" val="3519548347"/>
                    </a:ext>
                  </a:extLst>
                </a:gridCol>
                <a:gridCol w="4239260">
                  <a:extLst>
                    <a:ext uri="{9D8B030D-6E8A-4147-A177-3AD203B41FA5}">
                      <a16:colId xmlns:a16="http://schemas.microsoft.com/office/drawing/2014/main" val="4276038221"/>
                    </a:ext>
                  </a:extLst>
                </a:gridCol>
                <a:gridCol w="2795270">
                  <a:extLst>
                    <a:ext uri="{9D8B030D-6E8A-4147-A177-3AD203B41FA5}">
                      <a16:colId xmlns:a16="http://schemas.microsoft.com/office/drawing/2014/main" val="433547021"/>
                    </a:ext>
                  </a:extLst>
                </a:gridCol>
                <a:gridCol w="2795270">
                  <a:extLst>
                    <a:ext uri="{9D8B030D-6E8A-4147-A177-3AD203B41FA5}">
                      <a16:colId xmlns:a16="http://schemas.microsoft.com/office/drawing/2014/main" val="3538420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FUNÇÃO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CARACTERÍSTICAS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EQUAÇÃO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GRÁFICO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185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Sem ativação</a:t>
                      </a:r>
                    </a:p>
                    <a:p>
                      <a:r>
                        <a:rPr lang="pt-BR" dirty="0"/>
                        <a:t>Usado para Regressão 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70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Sigmóide</a:t>
                      </a:r>
                      <a:r>
                        <a:rPr lang="pt-BR" dirty="0"/>
                        <a:t> e</a:t>
                      </a:r>
                    </a:p>
                    <a:p>
                      <a:r>
                        <a:rPr lang="pt-BR" dirty="0" err="1"/>
                        <a:t>Softmax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Saída de problemas de classificação: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/>
                        <a:t>Sigmóide</a:t>
                      </a:r>
                      <a:r>
                        <a:rPr lang="pt-BR" dirty="0"/>
                        <a:t> para duas classes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 err="1"/>
                        <a:t>Softmax</a:t>
                      </a:r>
                      <a:r>
                        <a:rPr lang="pt-BR" dirty="0"/>
                        <a:t> mais de duas classes</a:t>
                      </a:r>
                    </a:p>
                    <a:p>
                      <a:r>
                        <a:rPr lang="pt-BR" dirty="0"/>
                        <a:t>Derivada perto de zero para valores altos causando lentidão no aprendizado (</a:t>
                      </a:r>
                      <a:r>
                        <a:rPr lang="pt-BR" sz="1800" i="1" dirty="0" err="1">
                          <a:solidFill>
                            <a:srgbClr val="292929"/>
                          </a:solidFill>
                          <a:latin typeface="medium-content-serif-font"/>
                        </a:rPr>
                        <a:t>vanishing</a:t>
                      </a:r>
                      <a:r>
                        <a:rPr lang="pt-BR" sz="1800" i="1" dirty="0">
                          <a:solidFill>
                            <a:srgbClr val="292929"/>
                          </a:solidFill>
                          <a:latin typeface="medium-content-serif-font"/>
                        </a:rPr>
                        <a:t> </a:t>
                      </a:r>
                      <a:r>
                        <a:rPr lang="pt-BR" sz="1800" i="1" dirty="0" err="1">
                          <a:solidFill>
                            <a:srgbClr val="292929"/>
                          </a:solidFill>
                          <a:latin typeface="medium-content-serif-font"/>
                        </a:rPr>
                        <a:t>gradient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79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Tangente</a:t>
                      </a:r>
                    </a:p>
                    <a:p>
                      <a:r>
                        <a:rPr lang="pt-BR" dirty="0"/>
                        <a:t>Hiperbólica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Usada em camadas ocultas</a:t>
                      </a:r>
                    </a:p>
                    <a:p>
                      <a:r>
                        <a:rPr lang="pt-BR" dirty="0"/>
                        <a:t>Convergência mais rápida que a sigmoide</a:t>
                      </a:r>
                    </a:p>
                    <a:p>
                      <a:r>
                        <a:rPr lang="pt-BR" dirty="0"/>
                        <a:t>Também sofre com </a:t>
                      </a:r>
                      <a:r>
                        <a:rPr lang="pt-BR" sz="1800" i="1" dirty="0" err="1">
                          <a:solidFill>
                            <a:srgbClr val="292929"/>
                          </a:solidFill>
                          <a:latin typeface="medium-content-serif-font"/>
                        </a:rPr>
                        <a:t>vanishing</a:t>
                      </a:r>
                      <a:r>
                        <a:rPr lang="pt-BR" sz="1800" i="1" dirty="0">
                          <a:solidFill>
                            <a:srgbClr val="292929"/>
                          </a:solidFill>
                          <a:latin typeface="medium-content-serif-font"/>
                        </a:rPr>
                        <a:t> </a:t>
                      </a:r>
                      <a:r>
                        <a:rPr lang="pt-BR" sz="1800" i="1" dirty="0" err="1">
                          <a:solidFill>
                            <a:srgbClr val="292929"/>
                          </a:solidFill>
                          <a:latin typeface="medium-content-serif-font"/>
                        </a:rPr>
                        <a:t>gradient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592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ReLu</a:t>
                      </a:r>
                      <a:r>
                        <a:rPr lang="pt-BR" dirty="0"/>
                        <a:t> e </a:t>
                      </a:r>
                    </a:p>
                    <a:p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Leaky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Usada em camadas ocultas</a:t>
                      </a:r>
                    </a:p>
                    <a:p>
                      <a:r>
                        <a:rPr lang="pt-BR" dirty="0"/>
                        <a:t>Convergência mais rápida que a Tangente</a:t>
                      </a:r>
                    </a:p>
                    <a:p>
                      <a:r>
                        <a:rPr lang="pt-BR" dirty="0" err="1"/>
                        <a:t>Relu</a:t>
                      </a:r>
                      <a:r>
                        <a:rPr lang="pt-BR" dirty="0"/>
                        <a:t>: Ajuste pode causar neurônios “</a:t>
                      </a:r>
                      <a:r>
                        <a:rPr lang="pt-BR" dirty="0" err="1"/>
                        <a:t>kill</a:t>
                      </a:r>
                      <a:r>
                        <a:rPr lang="pt-BR" dirty="0"/>
                        <a:t>”</a:t>
                      </a:r>
                    </a:p>
                    <a:p>
                      <a:r>
                        <a:rPr lang="pt-BR" dirty="0" err="1"/>
                        <a:t>Leaky</a:t>
                      </a:r>
                      <a:r>
                        <a:rPr lang="pt-BR" dirty="0"/>
                        <a:t> é uma alternativa contra isso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07204"/>
                  </a:ext>
                </a:extLst>
              </a:tr>
            </a:tbl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74B48312-0D7C-7C41-87DD-74F42BFC6722}"/>
              </a:ext>
            </a:extLst>
          </p:cNvPr>
          <p:cNvSpPr/>
          <p:nvPr/>
        </p:nvSpPr>
        <p:spPr>
          <a:xfrm>
            <a:off x="2108986" y="1071355"/>
            <a:ext cx="57752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sz="2800" b="1" dirty="0"/>
              <a:t>RESUMO DAS FUNÇÕES DE ATIVAÇÃO</a:t>
            </a:r>
            <a:endParaRPr lang="pt-BR" b="1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327C194-1B4C-8542-A619-93C67B88B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652" y="2001651"/>
            <a:ext cx="708534" cy="49558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39F7047-B3B4-1D42-867D-1950707C2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23275"/>
            <a:ext cx="1879600" cy="1397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7FF513A-F499-7D43-82AB-B55424BF3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652" y="2623275"/>
            <a:ext cx="2090684" cy="140045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A82338F-F2E6-7841-AA37-3641898962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94925"/>
            <a:ext cx="1752600" cy="7112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4ECAE81-4949-6044-B619-8BF8EB0B65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652" y="4406355"/>
            <a:ext cx="1339809" cy="74168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2984D69-049B-3344-8183-7087E7D239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05588"/>
            <a:ext cx="1424940" cy="105043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1C5E5A2-7573-C544-9F84-9C20FD4A77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652" y="5413995"/>
            <a:ext cx="1528182" cy="94203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784599-FECA-244F-AA97-FAE238B9A7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3012"/>
            <a:ext cx="1134104" cy="313688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9110A6B-ECA1-1A4A-905C-29CEC6F96D18}"/>
              </a:ext>
            </a:extLst>
          </p:cNvPr>
          <p:cNvGrpSpPr/>
          <p:nvPr/>
        </p:nvGrpSpPr>
        <p:grpSpPr>
          <a:xfrm>
            <a:off x="8796685" y="11341"/>
            <a:ext cx="2482850" cy="1153795"/>
            <a:chOff x="0" y="0"/>
            <a:chExt cx="2483283" cy="700771"/>
          </a:xfrm>
        </p:grpSpPr>
        <p:sp>
          <p:nvSpPr>
            <p:cNvPr id="23" name="Nuvem 22">
              <a:extLst>
                <a:ext uri="{FF2B5EF4-FFF2-40B4-BE49-F238E27FC236}">
                  <a16:creationId xmlns:a16="http://schemas.microsoft.com/office/drawing/2014/main" id="{25B0A3EF-C7E0-394D-B2AF-E1A69A535808}"/>
                </a:ext>
              </a:extLst>
            </p:cNvPr>
            <p:cNvSpPr/>
            <p:nvPr/>
          </p:nvSpPr>
          <p:spPr>
            <a:xfrm>
              <a:off x="0" y="0"/>
              <a:ext cx="1991444" cy="623744"/>
            </a:xfrm>
            <a:prstGeom prst="cloud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24" name="Raio 23">
              <a:extLst>
                <a:ext uri="{FF2B5EF4-FFF2-40B4-BE49-F238E27FC236}">
                  <a16:creationId xmlns:a16="http://schemas.microsoft.com/office/drawing/2014/main" id="{605D1F1B-05D6-954A-A2F9-D74805009383}"/>
                </a:ext>
              </a:extLst>
            </p:cNvPr>
            <p:cNvSpPr/>
            <p:nvPr/>
          </p:nvSpPr>
          <p:spPr>
            <a:xfrm>
              <a:off x="1869825" y="239253"/>
              <a:ext cx="613458" cy="216117"/>
            </a:xfrm>
            <a:prstGeom prst="lightningBol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25" name="CaixaDeTexto 5">
              <a:extLst>
                <a:ext uri="{FF2B5EF4-FFF2-40B4-BE49-F238E27FC236}">
                  <a16:creationId xmlns:a16="http://schemas.microsoft.com/office/drawing/2014/main" id="{77F11A7C-7C8F-C349-B5DE-8CB75768E936}"/>
                </a:ext>
              </a:extLst>
            </p:cNvPr>
            <p:cNvSpPr txBox="1"/>
            <p:nvPr/>
          </p:nvSpPr>
          <p:spPr>
            <a:xfrm>
              <a:off x="214121" y="83551"/>
              <a:ext cx="1575435" cy="617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pt-BR" sz="12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Se não tinha entendido nada no detalhado, imagina no resumo...</a:t>
              </a:r>
              <a:endParaRPr lang="pt-BR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67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400" y="1114165"/>
            <a:ext cx="7766068" cy="4372235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5ED58C03-DCA9-BE43-B2BF-91A3D3B74E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10211106" cy="673100"/>
          </a:xfrm>
          <a:noFill/>
        </p:spPr>
        <p:txBody>
          <a:bodyPr>
            <a:no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Funções de Ativação</a:t>
            </a:r>
            <a:endParaRPr lang="pt-BR" sz="4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495F03B-1C25-8B40-B6FE-093FA71A86B4}"/>
                  </a:ext>
                </a:extLst>
              </p:cNvPr>
              <p:cNvSpPr txBox="1"/>
              <p:nvPr/>
            </p:nvSpPr>
            <p:spPr>
              <a:xfrm>
                <a:off x="122663" y="1672503"/>
                <a:ext cx="4362078" cy="2154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Exemplo já citado com o uso da função de ativação </a:t>
                </a:r>
                <a:r>
                  <a:rPr lang="pt-BR" b="1" dirty="0" err="1"/>
                  <a:t>Sigmóide</a:t>
                </a:r>
                <a:r>
                  <a:rPr lang="pt-BR" b="1" dirty="0"/>
                  <a:t>:</a:t>
                </a:r>
              </a:p>
              <a:p>
                <a:endParaRPr lang="pt-BR" b="1" dirty="0">
                  <a:solidFill>
                    <a:srgbClr val="FF0000"/>
                  </a:solidFill>
                </a:endParaRP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z= 0,04*0,5 + 0,12*0,2 + 1*0,2  = 0,244</a:t>
                </a:r>
              </a:p>
              <a:p>
                <a:endParaRPr lang="pt-BR" b="1" dirty="0">
                  <a:solidFill>
                    <a:srgbClr val="FF0000"/>
                  </a:solidFill>
                </a:endParaRPr>
              </a:p>
              <a:p>
                <a:r>
                  <a:rPr lang="en-US" b="1" dirty="0" err="1">
                    <a:solidFill>
                      <a:srgbClr val="FF0000"/>
                    </a:solidFill>
                  </a:rPr>
                  <a:t>sigm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𝟐𝟒𝟒</m:t>
                            </m:r>
                          </m:sup>
                        </m:sSup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𝟓𝟔𝟎𝟔𝟗𝟗𝟏𝟓</m:t>
                    </m:r>
                  </m:oMath>
                </a14:m>
                <a:r>
                  <a:rPr lang="pt-BR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495F03B-1C25-8B40-B6FE-093FA71A8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63" y="1672503"/>
                <a:ext cx="4362078" cy="2154501"/>
              </a:xfrm>
              <a:prstGeom prst="rect">
                <a:avLst/>
              </a:prstGeom>
              <a:blipFill>
                <a:blip r:embed="rId5"/>
                <a:stretch>
                  <a:fillRect l="-1159" t="-1170" b="-35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B4B8DB03-4288-CE47-8974-7DB4BC9B458E}"/>
              </a:ext>
            </a:extLst>
          </p:cNvPr>
          <p:cNvCxnSpPr>
            <a:cxnSpLocks/>
          </p:cNvCxnSpPr>
          <p:nvPr/>
        </p:nvCxnSpPr>
        <p:spPr>
          <a:xfrm flipV="1">
            <a:off x="1645920" y="2461846"/>
            <a:ext cx="6443003" cy="1207184"/>
          </a:xfrm>
          <a:prstGeom prst="straightConnector1">
            <a:avLst/>
          </a:prstGeom>
          <a:ln w="603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8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Funções de Ativação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CC2E8EF-4D76-024D-8002-8E27FE93BA87}"/>
              </a:ext>
            </a:extLst>
          </p:cNvPr>
          <p:cNvSpPr/>
          <p:nvPr/>
        </p:nvSpPr>
        <p:spPr>
          <a:xfrm>
            <a:off x="355425" y="1245892"/>
            <a:ext cx="114662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sz="2800" dirty="0"/>
              <a:t>Exemplo de classificação com a topologia da Rede e suas Funções de Ativação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952DC6B-32E7-684B-A022-AF2E5792D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04" y="2034540"/>
            <a:ext cx="4265299" cy="40043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AB947D4-6BEB-DB4A-9952-4C53B057B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644" y="2034540"/>
            <a:ext cx="6351431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1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Funções de Ativação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5C26850-810C-2340-8936-9290196CAF09}"/>
              </a:ext>
            </a:extLst>
          </p:cNvPr>
          <p:cNvSpPr/>
          <p:nvPr/>
        </p:nvSpPr>
        <p:spPr>
          <a:xfrm>
            <a:off x="4357511" y="3244334"/>
            <a:ext cx="3476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4"/>
              </a:rPr>
              <a:t>https://playground.tensorflow.org/</a:t>
            </a: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CC2E8EF-4D76-024D-8002-8E27FE93BA87}"/>
              </a:ext>
            </a:extLst>
          </p:cNvPr>
          <p:cNvSpPr/>
          <p:nvPr/>
        </p:nvSpPr>
        <p:spPr>
          <a:xfrm>
            <a:off x="1383811" y="1917640"/>
            <a:ext cx="9424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sz="2800" dirty="0"/>
              <a:t>Demonstração de Convergência com várias funções de Ativação</a:t>
            </a:r>
          </a:p>
        </p:txBody>
      </p:sp>
    </p:spTree>
    <p:extLst>
      <p:ext uri="{BB962C8B-B14F-4D97-AF65-F5344CB8AC3E}">
        <p14:creationId xmlns:p14="http://schemas.microsoft.com/office/powerpoint/2010/main" val="91211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10199676" cy="673100"/>
          </a:xfrm>
          <a:noFill/>
        </p:spPr>
        <p:txBody>
          <a:bodyPr>
            <a:normAutofit fontScale="90000"/>
          </a:bodyPr>
          <a:lstStyle/>
          <a:p>
            <a:r>
              <a:rPr lang="pt-BR" sz="5300" dirty="0">
                <a:solidFill>
                  <a:schemeClr val="bg1"/>
                </a:solidFill>
              </a:rPr>
              <a:t>Ajuste dos Pesos (</a:t>
            </a:r>
            <a:r>
              <a:rPr lang="pt-BR" sz="5300" dirty="0" err="1">
                <a:solidFill>
                  <a:schemeClr val="bg1"/>
                </a:solidFill>
              </a:rPr>
              <a:t>Backpropagation</a:t>
            </a:r>
            <a:r>
              <a:rPr lang="pt-BR" sz="5300" dirty="0">
                <a:solidFill>
                  <a:schemeClr val="bg1"/>
                </a:solidFill>
              </a:rPr>
              <a:t>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2" y="1154430"/>
            <a:ext cx="11280965" cy="51816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Algoritmo de Aprendizagem de uma RNA</a:t>
            </a: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pt-BR" altLang="pt-BR" sz="2800" dirty="0">
                <a:solidFill>
                  <a:schemeClr val="tx1"/>
                </a:solidFill>
              </a:rPr>
              <a:t>Ajustar o novo peso usando</a:t>
            </a:r>
          </a:p>
          <a:p>
            <a:pPr lvl="1"/>
            <a:endParaRPr lang="pt-BR" altLang="pt-BR" sz="2800" dirty="0">
              <a:solidFill>
                <a:schemeClr val="tx1"/>
              </a:solidFill>
            </a:endParaRPr>
          </a:p>
          <a:p>
            <a:pPr lvl="1"/>
            <a:endParaRPr lang="pt-BR" altLang="pt-BR" sz="2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pt-BR" altLang="pt-BR" sz="2800" dirty="0">
                <a:solidFill>
                  <a:schemeClr val="tx1"/>
                </a:solidFill>
              </a:rPr>
              <a:t>Onde: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2300167" y="2757701"/>
                <a:ext cx="4524252" cy="539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−1)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167" y="2757701"/>
                <a:ext cx="4524252" cy="539828"/>
              </a:xfrm>
              <a:prstGeom prst="rect">
                <a:avLst/>
              </a:prstGeom>
              <a:blipFill>
                <a:blip r:embed="rId4"/>
                <a:stretch>
                  <a:fillRect t="-4545" r="-1955" b="-2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2336555" y="6330718"/>
                <a:ext cx="15761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𝑒𝑛𝑡𝑟𝑎𝑑𝑎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555" y="6330718"/>
                <a:ext cx="157613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44" t="-148889" r="-5405" b="-18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2336555" y="5798301"/>
                <a:ext cx="6465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𝑒𝑟𝑟𝑜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𝑒𝑥𝑒𝑚𝑝𝑙𝑎𝑟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í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𝑑𝑒𝑠𝑒𝑗𝑎𝑑𝑎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í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𝑐𝑎𝑙𝑐𝑢𝑙𝑎𝑑𝑎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555" y="5798301"/>
                <a:ext cx="6465103" cy="276999"/>
              </a:xfrm>
              <a:prstGeom prst="rect">
                <a:avLst/>
              </a:prstGeom>
              <a:blipFill>
                <a:blip r:embed="rId7"/>
                <a:stretch>
                  <a:fillRect t="-4348" r="-783" b="-347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2295929" y="5202782"/>
                <a:ext cx="47798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𝑡𝑎𝑥𝑎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𝑎𝑝𝑟𝑒𝑛𝑑𝑖𝑧𝑎𝑔𝑒𝑚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(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𝑣𝑎𝑙𝑜𝑟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𝑒𝑛𝑡𝑟𝑒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0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1)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29" y="5202782"/>
                <a:ext cx="4779898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765" t="-143478" r="-1276" b="-1760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/>
              <p:nvPr/>
            </p:nvSpPr>
            <p:spPr>
              <a:xfrm>
                <a:off x="2300167" y="4615674"/>
                <a:ext cx="2374304" cy="296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𝑝𝑒𝑠𝑜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𝑎𝑛𝑡𝑒𝑟𝑖𝑜𝑟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167" y="4615674"/>
                <a:ext cx="2374304" cy="296556"/>
              </a:xfrm>
              <a:prstGeom prst="rect">
                <a:avLst/>
              </a:prstGeom>
              <a:blipFill rotWithShape="0">
                <a:blip r:embed="rId9"/>
                <a:stretch>
                  <a:fillRect l="-769" t="-132653" r="-1795" b="-1612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2300167" y="4039712"/>
                <a:ext cx="1201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𝑝𝑒𝑠𝑜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167" y="4039712"/>
                <a:ext cx="1201419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2030" t="-148889" r="-3553" b="-18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9BBE76B9-7E8E-D1DC-37EF-C4DAAF411A8B}"/>
              </a:ext>
            </a:extLst>
          </p:cNvPr>
          <p:cNvSpPr txBox="1"/>
          <p:nvPr/>
        </p:nvSpPr>
        <p:spPr>
          <a:xfrm>
            <a:off x="6824419" y="3855045"/>
            <a:ext cx="458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MOSTRAR Excel - Genérico</a:t>
            </a:r>
          </a:p>
        </p:txBody>
      </p:sp>
    </p:spTree>
    <p:extLst>
      <p:ext uri="{BB962C8B-B14F-4D97-AF65-F5344CB8AC3E}">
        <p14:creationId xmlns:p14="http://schemas.microsoft.com/office/powerpoint/2010/main" val="115101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>
            <a:hlinkClick r:id="" action="ppaction://noaction">
              <a:snd r:embed="rId3" name="chimes.wav"/>
            </a:hlinkClick>
          </p:cNvPr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84504" y="1590147"/>
            <a:ext cx="1972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Neurônio Biológico</a:t>
            </a:r>
          </a:p>
        </p:txBody>
      </p:sp>
      <p:pic>
        <p:nvPicPr>
          <p:cNvPr id="3" name="Imagem 2">
            <a:hlinkClick r:id="" action="ppaction://noaction">
              <a:snd r:embed="rId3" name="chimes.wav"/>
            </a:hlinkClick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04" y="2097669"/>
            <a:ext cx="5461000" cy="4203700"/>
          </a:xfrm>
          <a:prstGeom prst="rect">
            <a:avLst/>
          </a:prstGeom>
        </p:spPr>
      </p:pic>
      <p:pic>
        <p:nvPicPr>
          <p:cNvPr id="4" name="Imagem 3">
            <a:hlinkClick r:id="" action="ppaction://noaction">
              <a:snd r:embed="rId3" name="chimes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504" y="2097669"/>
            <a:ext cx="5987507" cy="42037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9D78BD77-B342-BB43-8FDC-5CBBBFB064D2}"/>
              </a:ext>
            </a:extLst>
          </p:cNvPr>
          <p:cNvSpPr txBox="1">
            <a:spLocks/>
          </p:cNvSpPr>
          <p:nvPr/>
        </p:nvSpPr>
        <p:spPr>
          <a:xfrm>
            <a:off x="-80145" y="127166"/>
            <a:ext cx="10199676" cy="611909"/>
          </a:xfrm>
          <a:prstGeom prst="rect">
            <a:avLst/>
          </a:prstGeom>
          <a:noFill/>
        </p:spPr>
        <p:txBody>
          <a:bodyPr vert="horz" lIns="274320" tIns="91440" rIns="27432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>
                <a:solidFill>
                  <a:schemeClr val="bg1"/>
                </a:solidFill>
              </a:rPr>
              <a:t>Redes Neurais Artificiais - Conceitos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302448B-562E-5E4F-8E21-B3B5A683C961}"/>
              </a:ext>
            </a:extLst>
          </p:cNvPr>
          <p:cNvGrpSpPr/>
          <p:nvPr/>
        </p:nvGrpSpPr>
        <p:grpSpPr>
          <a:xfrm>
            <a:off x="8824054" y="109695"/>
            <a:ext cx="2482850" cy="623570"/>
            <a:chOff x="0" y="0"/>
            <a:chExt cx="2483283" cy="623744"/>
          </a:xfrm>
        </p:grpSpPr>
        <p:sp>
          <p:nvSpPr>
            <p:cNvPr id="15" name="Nuvem 14">
              <a:extLst>
                <a:ext uri="{FF2B5EF4-FFF2-40B4-BE49-F238E27FC236}">
                  <a16:creationId xmlns:a16="http://schemas.microsoft.com/office/drawing/2014/main" id="{66FF7433-93BF-D041-B1F7-405287BA7587}"/>
                </a:ext>
              </a:extLst>
            </p:cNvPr>
            <p:cNvSpPr/>
            <p:nvPr/>
          </p:nvSpPr>
          <p:spPr>
            <a:xfrm>
              <a:off x="0" y="0"/>
              <a:ext cx="1991444" cy="623744"/>
            </a:xfrm>
            <a:prstGeom prst="cloud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7" name="Raio 16">
              <a:extLst>
                <a:ext uri="{FF2B5EF4-FFF2-40B4-BE49-F238E27FC236}">
                  <a16:creationId xmlns:a16="http://schemas.microsoft.com/office/drawing/2014/main" id="{593752EF-DB93-A142-B745-3688BD1052CC}"/>
                </a:ext>
              </a:extLst>
            </p:cNvPr>
            <p:cNvSpPr/>
            <p:nvPr/>
          </p:nvSpPr>
          <p:spPr>
            <a:xfrm>
              <a:off x="1869825" y="239253"/>
              <a:ext cx="613458" cy="216117"/>
            </a:xfrm>
            <a:prstGeom prst="lightningBol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8" name="CaixaDeTexto 5">
              <a:extLst>
                <a:ext uri="{FF2B5EF4-FFF2-40B4-BE49-F238E27FC236}">
                  <a16:creationId xmlns:a16="http://schemas.microsoft.com/office/drawing/2014/main" id="{ED0805CB-2D7B-4443-ADE2-32EA658B237A}"/>
                </a:ext>
              </a:extLst>
            </p:cNvPr>
            <p:cNvSpPr txBox="1"/>
            <p:nvPr/>
          </p:nvSpPr>
          <p:spPr>
            <a:xfrm>
              <a:off x="214232" y="83620"/>
              <a:ext cx="1575435" cy="461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pt-BR" sz="12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Parece o Raio </a:t>
              </a:r>
              <a:r>
                <a:rPr lang="pt-BR" sz="12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</a:t>
              </a:r>
              <a:r>
                <a:rPr lang="pt-BR" sz="12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do meu intestino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737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10188246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Minimização do Erro (</a:t>
            </a:r>
            <a:r>
              <a:rPr lang="pt-BR" sz="4800" dirty="0" err="1">
                <a:solidFill>
                  <a:schemeClr val="bg1"/>
                </a:solidFill>
              </a:rPr>
              <a:t>Loss</a:t>
            </a:r>
            <a:r>
              <a:rPr lang="pt-BR" sz="4800" dirty="0">
                <a:solidFill>
                  <a:schemeClr val="bg1"/>
                </a:solidFill>
              </a:rPr>
              <a:t> </a:t>
            </a:r>
            <a:r>
              <a:rPr lang="pt-BR" sz="4800" dirty="0" err="1">
                <a:solidFill>
                  <a:schemeClr val="bg1"/>
                </a:solidFill>
              </a:rPr>
              <a:t>Function</a:t>
            </a:r>
            <a:r>
              <a:rPr lang="pt-BR" sz="4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2" y="1143000"/>
            <a:ext cx="11280965" cy="5497830"/>
          </a:xfrm>
        </p:spPr>
        <p:txBody>
          <a:bodyPr>
            <a:normAutofit/>
          </a:bodyPr>
          <a:lstStyle/>
          <a:p>
            <a:pPr algn="l"/>
            <a:endParaRPr lang="pt-BR" altLang="pt-BR" sz="2800" dirty="0">
              <a:solidFill>
                <a:schemeClr val="tx1"/>
              </a:solidFill>
            </a:endParaRPr>
          </a:p>
          <a:p>
            <a:pPr algn="l"/>
            <a:r>
              <a:rPr lang="pt-PT" sz="2800" dirty="0">
                <a:solidFill>
                  <a:schemeClr val="tx1"/>
                </a:solidFill>
              </a:rPr>
              <a:t>Nos algoritmos de aprendizado de máquina supervisionados, queremos minimizar o erro de cada exemplo de treinamento durante o processo de aprendizado. </a:t>
            </a:r>
          </a:p>
          <a:p>
            <a:pPr algn="l"/>
            <a:endParaRPr lang="pt-PT" sz="2800" dirty="0">
              <a:solidFill>
                <a:schemeClr val="tx1"/>
              </a:solidFill>
            </a:endParaRPr>
          </a:p>
          <a:p>
            <a:pPr algn="l"/>
            <a:r>
              <a:rPr lang="pt-PT" sz="2800" dirty="0">
                <a:solidFill>
                  <a:schemeClr val="tx1"/>
                </a:solidFill>
              </a:rPr>
              <a:t>Uma </a:t>
            </a:r>
            <a:r>
              <a:rPr lang="pt-PT" sz="2800" b="1" dirty="0" err="1">
                <a:solidFill>
                  <a:srgbClr val="FF0000"/>
                </a:solidFill>
              </a:rPr>
              <a:t>Loss</a:t>
            </a:r>
            <a:r>
              <a:rPr lang="pt-PT" sz="2800" b="1" dirty="0">
                <a:solidFill>
                  <a:srgbClr val="FF0000"/>
                </a:solidFill>
              </a:rPr>
              <a:t> </a:t>
            </a:r>
            <a:r>
              <a:rPr lang="pt-PT" sz="2800" b="1" dirty="0" err="1">
                <a:solidFill>
                  <a:srgbClr val="FF0000"/>
                </a:solidFill>
              </a:rPr>
              <a:t>Function</a:t>
            </a:r>
            <a:r>
              <a:rPr lang="pt-PT" sz="2800" dirty="0">
                <a:solidFill>
                  <a:schemeClr val="tx1"/>
                </a:solidFill>
              </a:rPr>
              <a:t> nos dá a medida desse erro para decidirmos se continuamos buscando diminuí-lo. </a:t>
            </a:r>
          </a:p>
          <a:p>
            <a:pPr algn="l"/>
            <a:endParaRPr lang="pt-PT" sz="2800" dirty="0">
              <a:solidFill>
                <a:schemeClr val="tx1"/>
              </a:solidFill>
            </a:endParaRP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  <a:p>
            <a:pPr lvl="1"/>
            <a:endParaRPr lang="pt-BR" alt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10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10188246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Minimização do Erro (</a:t>
            </a:r>
            <a:r>
              <a:rPr lang="pt-BR" sz="4800" dirty="0" err="1">
                <a:solidFill>
                  <a:schemeClr val="bg1"/>
                </a:solidFill>
              </a:rPr>
              <a:t>Loss</a:t>
            </a:r>
            <a:r>
              <a:rPr lang="pt-BR" sz="4800" dirty="0">
                <a:solidFill>
                  <a:schemeClr val="bg1"/>
                </a:solidFill>
              </a:rPr>
              <a:t> </a:t>
            </a:r>
            <a:r>
              <a:rPr lang="pt-BR" sz="4800" dirty="0" err="1">
                <a:solidFill>
                  <a:schemeClr val="bg1"/>
                </a:solidFill>
              </a:rPr>
              <a:t>Function</a:t>
            </a:r>
            <a:r>
              <a:rPr lang="pt-BR" sz="4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2" y="1143000"/>
            <a:ext cx="11280965" cy="5497830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endParaRPr lang="pt-BR" altLang="pt-BR" sz="3200" b="1" dirty="0"/>
          </a:p>
          <a:p>
            <a:pPr marL="0" indent="0" algn="l">
              <a:buNone/>
            </a:pPr>
            <a:r>
              <a:rPr lang="pt-BR" altLang="pt-BR" sz="3200" b="1" dirty="0">
                <a:solidFill>
                  <a:schemeClr val="tx1"/>
                </a:solidFill>
              </a:rPr>
              <a:t>Minimização do Erro</a:t>
            </a:r>
          </a:p>
          <a:p>
            <a:pPr algn="l"/>
            <a:endParaRPr lang="pt-BR" altLang="pt-BR" sz="3200" b="1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altLang="pt-BR" sz="3200" dirty="0">
                <a:solidFill>
                  <a:schemeClr val="tx1"/>
                </a:solidFill>
              </a:rPr>
              <a:t>O objetivo da rede é encontrar um conjunto de pesos cujo erro seja o menor possível.</a:t>
            </a:r>
          </a:p>
          <a:p>
            <a:pPr lvl="1"/>
            <a:endParaRPr lang="pt-BR" altLang="pt-BR" sz="2800" dirty="0">
              <a:solidFill>
                <a:schemeClr val="tx1"/>
              </a:solidFill>
            </a:endParaRPr>
          </a:p>
          <a:p>
            <a:pPr lvl="1"/>
            <a:endParaRPr lang="pt-BR" altLang="pt-BR" sz="2800" dirty="0">
              <a:solidFill>
                <a:schemeClr val="tx1"/>
              </a:solidFill>
            </a:endParaRPr>
          </a:p>
          <a:p>
            <a:pPr lvl="1"/>
            <a:endParaRPr lang="pt-BR" altLang="pt-BR" sz="2800" dirty="0">
              <a:solidFill>
                <a:schemeClr val="tx1"/>
              </a:solidFill>
            </a:endParaRPr>
          </a:p>
          <a:p>
            <a:pPr lvl="1"/>
            <a:r>
              <a:rPr lang="pt-BR" altLang="pt-BR" sz="2800" dirty="0">
                <a:solidFill>
                  <a:schemeClr val="tx1"/>
                </a:solidFill>
              </a:rPr>
              <a:t>Onde: </a:t>
            </a:r>
          </a:p>
          <a:p>
            <a:pPr lvl="1"/>
            <a:endParaRPr lang="pt-BR" altLang="pt-BR" sz="2800" dirty="0">
              <a:solidFill>
                <a:schemeClr val="tx1"/>
              </a:solidFill>
            </a:endParaRPr>
          </a:p>
          <a:p>
            <a:pPr lvl="1"/>
            <a:endParaRPr lang="pt-BR" altLang="pt-BR" sz="2800" dirty="0">
              <a:solidFill>
                <a:schemeClr val="tx1"/>
              </a:solidFill>
            </a:endParaRPr>
          </a:p>
          <a:p>
            <a:pPr lvl="1"/>
            <a:endParaRPr lang="pt-BR" altLang="pt-BR" sz="2800" dirty="0">
              <a:solidFill>
                <a:schemeClr val="tx1"/>
              </a:solidFill>
            </a:endParaRPr>
          </a:p>
          <a:p>
            <a:pPr lvl="1"/>
            <a:endParaRPr lang="pt-BR" altLang="pt-BR" sz="2800" dirty="0">
              <a:solidFill>
                <a:schemeClr val="tx1"/>
              </a:solidFill>
            </a:endParaRPr>
          </a:p>
          <a:p>
            <a:pPr lvl="1"/>
            <a:endParaRPr lang="pt-BR" altLang="pt-BR" sz="2800" dirty="0">
              <a:solidFill>
                <a:schemeClr val="tx1"/>
              </a:solidFill>
            </a:endParaRPr>
          </a:p>
          <a:p>
            <a:pPr lvl="1"/>
            <a:endParaRPr lang="pt-BR" altLang="pt-BR" sz="2800" dirty="0">
              <a:solidFill>
                <a:schemeClr val="tx1"/>
              </a:solidFill>
            </a:endParaRPr>
          </a:p>
          <a:p>
            <a:pPr lvl="1"/>
            <a:endParaRPr lang="pt-BR" altLang="pt-BR" sz="2800" dirty="0">
              <a:solidFill>
                <a:schemeClr val="tx1"/>
              </a:solidFill>
            </a:endParaRPr>
          </a:p>
          <a:p>
            <a:pPr lvl="1"/>
            <a:endParaRPr lang="pt-BR" altLang="pt-BR" sz="2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pt-BR" altLang="pt-BR" sz="2800" dirty="0">
                <a:solidFill>
                  <a:schemeClr val="tx1"/>
                </a:solidFill>
              </a:rPr>
              <a:t>Objetivo: Encontrar os pesos w</a:t>
            </a:r>
            <a:r>
              <a:rPr lang="pt-BR" altLang="pt-BR" sz="2800" baseline="-25000" dirty="0">
                <a:solidFill>
                  <a:schemeClr val="tx1"/>
                </a:solidFill>
              </a:rPr>
              <a:t>i</a:t>
            </a:r>
            <a:r>
              <a:rPr lang="pt-BR" altLang="pt-BR" sz="2800" dirty="0">
                <a:solidFill>
                  <a:schemeClr val="tx1"/>
                </a:solidFill>
              </a:rPr>
              <a:t> que minimizam esta função</a:t>
            </a:r>
          </a:p>
          <a:p>
            <a:pPr lvl="1"/>
            <a:endParaRPr lang="pt-BR" altLang="pt-BR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/>
              <p:cNvSpPr txBox="1"/>
              <p:nvPr/>
            </p:nvSpPr>
            <p:spPr>
              <a:xfrm>
                <a:off x="3274473" y="2788426"/>
                <a:ext cx="3274871" cy="695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>
                    <a:ea typeface="Cambria Math" charset="0"/>
                    <a:cs typeface="Cambria Math" charset="0"/>
                  </a:rPr>
                  <a:t>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473" y="2788426"/>
                <a:ext cx="3274871" cy="695383"/>
              </a:xfrm>
              <a:prstGeom prst="rect">
                <a:avLst/>
              </a:prstGeom>
              <a:blipFill>
                <a:blip r:embed="rId4"/>
                <a:stretch>
                  <a:fillRect l="-7336" t="-103636" r="-1158" b="-16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/>
              <p:cNvSpPr txBox="1"/>
              <p:nvPr/>
            </p:nvSpPr>
            <p:spPr>
              <a:xfrm>
                <a:off x="2776773" y="4171767"/>
                <a:ext cx="73768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𝑠𝑎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í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𝑑𝑎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𝐷𝑒𝑠𝑒𝑗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á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𝑣𝑒𝑙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𝑣𝑎𝑙𝑜𝑟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𝑜𝑏𝑠𝑒𝑟𝑣𝑎𝑑𝑜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𝑢𝑚𝑎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𝑑𝑒𝑡𝑒𝑟𝑚𝑖𝑛𝑎𝑑𝑎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𝑒𝑛𝑡𝑟𝑎𝑑𝑎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773" y="4171767"/>
                <a:ext cx="7376828" cy="276999"/>
              </a:xfrm>
              <a:prstGeom prst="rect">
                <a:avLst/>
              </a:prstGeom>
              <a:blipFill>
                <a:blip r:embed="rId6"/>
                <a:stretch>
                  <a:fillRect l="-1205" t="-21739" b="-478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2788281" y="4586998"/>
                <a:ext cx="4462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𝑠𝑎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í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𝑑𝑎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𝐶𝑎𝑙𝑐𝑢𝑙𝑎𝑑𝑎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𝑝𝑒𝑙𝑎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𝑟𝑒𝑑𝑒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281" y="4586998"/>
                <a:ext cx="4462440" cy="276999"/>
              </a:xfrm>
              <a:prstGeom prst="rect">
                <a:avLst/>
              </a:prstGeom>
              <a:blipFill>
                <a:blip r:embed="rId7"/>
                <a:stretch>
                  <a:fillRect l="-1989" t="-156522" r="-1420" b="-2304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2776773" y="3766494"/>
                <a:ext cx="8931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ea typeface="Cambria Math" charset="0"/>
                    <a:cs typeface="Cambria Math" charset="0"/>
                  </a:rPr>
                  <a:t>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𝐸𝑟𝑟𝑜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773" y="3766494"/>
                <a:ext cx="893130" cy="276999"/>
              </a:xfrm>
              <a:prstGeom prst="rect">
                <a:avLst/>
              </a:prstGeom>
              <a:blipFill>
                <a:blip r:embed="rId8"/>
                <a:stretch>
                  <a:fillRect l="-15493" t="-27273" r="-7042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2776773" y="5129299"/>
                <a:ext cx="31911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b="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𝑞𝑢𝑎𝑛𝑡𝑖𝑑𝑎𝑑𝑒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𝑑𝑒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𝑒𝑥𝑒𝑚𝑝𝑙𝑎𝑟𝑒𝑠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773" y="5129299"/>
                <a:ext cx="3191195" cy="276999"/>
              </a:xfrm>
              <a:prstGeom prst="rect">
                <a:avLst/>
              </a:prstGeom>
              <a:blipFill>
                <a:blip r:embed="rId9"/>
                <a:stretch>
                  <a:fillRect l="-1587" t="-26087" r="-2381" b="-521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D3C649DC-79C8-954C-A591-65EF198D6997}"/>
              </a:ext>
            </a:extLst>
          </p:cNvPr>
          <p:cNvSpPr txBox="1"/>
          <p:nvPr/>
        </p:nvSpPr>
        <p:spPr>
          <a:xfrm>
            <a:off x="4142505" y="1076634"/>
            <a:ext cx="7699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ATENÇÃO: Começa aqui a parte que se </a:t>
            </a:r>
            <a:r>
              <a:rPr lang="pt-BR" sz="2000" b="1" dirty="0" err="1">
                <a:solidFill>
                  <a:srgbClr val="FF0000"/>
                </a:solidFill>
              </a:rPr>
              <a:t>vc</a:t>
            </a:r>
            <a:r>
              <a:rPr lang="pt-BR" sz="2000" b="1" dirty="0">
                <a:solidFill>
                  <a:srgbClr val="FF0000"/>
                </a:solidFill>
              </a:rPr>
              <a:t> não entender nada, não tem problema. Quando chegar o slide que finaliza a loucura, eu aviso.</a:t>
            </a:r>
          </a:p>
        </p:txBody>
      </p:sp>
    </p:spTree>
    <p:extLst>
      <p:ext uri="{BB962C8B-B14F-4D97-AF65-F5344CB8AC3E}">
        <p14:creationId xmlns:p14="http://schemas.microsoft.com/office/powerpoint/2010/main" val="173490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2" y="1143000"/>
            <a:ext cx="11280965" cy="51816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	Minimização do Erro</a:t>
            </a: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altLang="pt-BR" sz="2800" dirty="0">
                <a:solidFill>
                  <a:schemeClr val="tx1"/>
                </a:solidFill>
              </a:rPr>
              <a:t>Seja E uma função de w. O mínimo desta função é o valor de “</a:t>
            </a:r>
            <a:r>
              <a:rPr lang="pt-BR" altLang="pt-BR" sz="2800" dirty="0" err="1">
                <a:solidFill>
                  <a:schemeClr val="tx1"/>
                </a:solidFill>
              </a:rPr>
              <a:t>w</a:t>
            </a:r>
            <a:r>
              <a:rPr lang="pt-BR" altLang="pt-BR" sz="2800" dirty="0">
                <a:solidFill>
                  <a:schemeClr val="tx1"/>
                </a:solidFill>
              </a:rPr>
              <a:t>” que corresponde ao menor valor de E, ou seja, o erro mínimo. </a:t>
            </a:r>
          </a:p>
          <a:p>
            <a:pPr marL="0" indent="0" algn="l">
              <a:buNone/>
            </a:pPr>
            <a:endParaRPr lang="pt-BR" altLang="pt-BR" dirty="0"/>
          </a:p>
          <a:p>
            <a:pPr marL="0" indent="0" algn="l">
              <a:buNone/>
            </a:pPr>
            <a:r>
              <a:rPr lang="pt-BR" altLang="pt-BR" sz="2800" dirty="0">
                <a:solidFill>
                  <a:schemeClr val="tx1"/>
                </a:solidFill>
              </a:rPr>
              <a:t>Sabemos do Cálculo Diferencial e Integral, que no mínimo local de uma função</a:t>
            </a:r>
            <a:r>
              <a:rPr lang="pt-BR" altLang="pt-BR" dirty="0"/>
              <a:t>, a </a:t>
            </a:r>
            <a:r>
              <a:rPr lang="pt-BR" altLang="pt-BR" sz="2800" b="1" dirty="0">
                <a:solidFill>
                  <a:srgbClr val="FF0000"/>
                </a:solidFill>
              </a:rPr>
              <a:t>Derivada desta função é igual a zero</a:t>
            </a:r>
            <a:r>
              <a:rPr lang="pt-BR" altLang="pt-BR" sz="2800" dirty="0">
                <a:solidFill>
                  <a:schemeClr val="tx1"/>
                </a:solidFill>
              </a:rPr>
              <a:t>.</a:t>
            </a: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altLang="pt-BR" sz="2800" dirty="0">
                <a:solidFill>
                  <a:schemeClr val="tx1"/>
                </a:solidFill>
              </a:rPr>
              <a:t>Então, nosso objetivo é encontrar a derivada da função e igualar a zero para conseguir o conjunto de pesos ótimo.  </a:t>
            </a:r>
            <a:endParaRPr lang="pt-BR" altLang="pt-BR" sz="2800" b="1" dirty="0">
              <a:solidFill>
                <a:schemeClr val="tx1"/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3FB9063A-C9BF-8A40-9C87-60401DBFF024}"/>
              </a:ext>
            </a:extLst>
          </p:cNvPr>
          <p:cNvSpPr txBox="1">
            <a:spLocks/>
          </p:cNvSpPr>
          <p:nvPr/>
        </p:nvSpPr>
        <p:spPr>
          <a:xfrm>
            <a:off x="384504" y="138232"/>
            <a:ext cx="10188246" cy="673100"/>
          </a:xfrm>
          <a:prstGeom prst="rect">
            <a:avLst/>
          </a:prstGeom>
          <a:noFill/>
        </p:spPr>
        <p:txBody>
          <a:bodyPr vert="horz" lIns="274320" tIns="91440" rIns="27432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pt-BR" sz="4800">
                <a:solidFill>
                  <a:schemeClr val="bg1"/>
                </a:solidFill>
              </a:rPr>
              <a:t>Minimização do Erro (Loss Function)</a:t>
            </a:r>
            <a:endParaRPr lang="pt-BR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71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2" y="1143000"/>
            <a:ext cx="11280965" cy="51816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	Minimização do Erro</a:t>
            </a: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514" y="1507502"/>
            <a:ext cx="7134860" cy="5030399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32A12F1D-D495-F046-B629-4CA42083B9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10188246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Minimização do Erro (</a:t>
            </a:r>
            <a:r>
              <a:rPr lang="pt-BR" sz="4800" dirty="0" err="1">
                <a:solidFill>
                  <a:schemeClr val="bg1"/>
                </a:solidFill>
              </a:rPr>
              <a:t>Loss</a:t>
            </a:r>
            <a:r>
              <a:rPr lang="pt-BR" sz="4800" dirty="0">
                <a:solidFill>
                  <a:schemeClr val="bg1"/>
                </a:solidFill>
              </a:rPr>
              <a:t> </a:t>
            </a:r>
            <a:r>
              <a:rPr lang="pt-BR" sz="4800" dirty="0" err="1">
                <a:solidFill>
                  <a:schemeClr val="bg1"/>
                </a:solidFill>
              </a:rPr>
              <a:t>Function</a:t>
            </a:r>
            <a:r>
              <a:rPr lang="pt-BR" sz="48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719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10211106" cy="673100"/>
          </a:xfrm>
          <a:noFill/>
        </p:spPr>
        <p:txBody>
          <a:bodyPr>
            <a:normAutofit fontScale="90000"/>
          </a:bodyPr>
          <a:lstStyle/>
          <a:p>
            <a:r>
              <a:rPr lang="pt-BR" sz="5300" dirty="0">
                <a:solidFill>
                  <a:schemeClr val="bg1"/>
                </a:solidFill>
              </a:rPr>
              <a:t>Minimização do Erro (</a:t>
            </a:r>
            <a:r>
              <a:rPr lang="pt-BR" sz="5300" dirty="0" err="1">
                <a:solidFill>
                  <a:schemeClr val="bg1"/>
                </a:solidFill>
              </a:rPr>
              <a:t>Loss</a:t>
            </a:r>
            <a:r>
              <a:rPr lang="pt-BR" sz="5300" dirty="0">
                <a:solidFill>
                  <a:schemeClr val="bg1"/>
                </a:solidFill>
              </a:rPr>
              <a:t> </a:t>
            </a:r>
            <a:r>
              <a:rPr lang="pt-BR" sz="5300" dirty="0" err="1">
                <a:solidFill>
                  <a:schemeClr val="bg1"/>
                </a:solidFill>
              </a:rPr>
              <a:t>Function</a:t>
            </a:r>
            <a:r>
              <a:rPr lang="pt-BR" sz="5300" dirty="0">
                <a:solidFill>
                  <a:schemeClr val="bg1"/>
                </a:solidFill>
              </a:rPr>
              <a:t>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264841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	Minimização do Erro</a:t>
            </a:r>
          </a:p>
          <a:p>
            <a:pPr algn="l"/>
            <a:endParaRPr lang="pt-BR" sz="2800" b="1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b="1" dirty="0">
                <a:solidFill>
                  <a:schemeClr val="tx1"/>
                </a:solidFill>
              </a:rPr>
              <a:t>Animação da busca pelo erro mínimo</a:t>
            </a:r>
          </a:p>
          <a:p>
            <a:pPr marL="0" indent="0" algn="l">
              <a:buNone/>
            </a:pPr>
            <a:r>
              <a:rPr lang="pt-BR" sz="2800" dirty="0">
                <a:hlinkClick r:id="rId4"/>
              </a:rPr>
              <a:t>https://medium.com/@davivc/um-mergulho-profundo-na-matem%C3%A1tica-por-tr%C3%A1s-das-redes-neurais-77994b87a2ab</a:t>
            </a:r>
            <a:endParaRPr 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96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264841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	Minimização do Erro</a:t>
            </a:r>
            <a:endParaRPr lang="pt-BR" sz="28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1588328"/>
            <a:ext cx="7677150" cy="5120771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A6E59524-8A88-0748-B1E4-466E6777E1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10211106" cy="673100"/>
          </a:xfrm>
          <a:noFill/>
        </p:spPr>
        <p:txBody>
          <a:bodyPr>
            <a:normAutofit fontScale="90000"/>
          </a:bodyPr>
          <a:lstStyle/>
          <a:p>
            <a:r>
              <a:rPr lang="pt-BR" sz="5300" dirty="0">
                <a:solidFill>
                  <a:schemeClr val="bg1"/>
                </a:solidFill>
              </a:rPr>
              <a:t>Minimização do Erro (</a:t>
            </a:r>
            <a:r>
              <a:rPr lang="pt-BR" sz="5300" dirty="0" err="1">
                <a:solidFill>
                  <a:schemeClr val="bg1"/>
                </a:solidFill>
              </a:rPr>
              <a:t>Loss</a:t>
            </a:r>
            <a:r>
              <a:rPr lang="pt-BR" sz="5300" dirty="0">
                <a:solidFill>
                  <a:schemeClr val="bg1"/>
                </a:solidFill>
              </a:rPr>
              <a:t> </a:t>
            </a:r>
            <a:r>
              <a:rPr lang="pt-BR" sz="5300" dirty="0" err="1">
                <a:solidFill>
                  <a:schemeClr val="bg1"/>
                </a:solidFill>
              </a:rPr>
              <a:t>Function</a:t>
            </a:r>
            <a:r>
              <a:rPr lang="pt-BR" sz="5300" dirty="0">
                <a:solidFill>
                  <a:schemeClr val="bg1"/>
                </a:solidFill>
              </a:rPr>
              <a:t>)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6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Gradiente da Função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2" y="1143000"/>
            <a:ext cx="11280965" cy="51816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	Gradiente da função</a:t>
            </a: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altLang="pt-BR" sz="2800" dirty="0">
                <a:solidFill>
                  <a:schemeClr val="tx1"/>
                </a:solidFill>
              </a:rPr>
              <a:t>A função E é uma função de várias variáveis</a:t>
            </a:r>
          </a:p>
          <a:p>
            <a:pPr algn="l"/>
            <a:endParaRPr lang="pt-BR" altLang="pt-BR" sz="2800" b="1" dirty="0">
              <a:solidFill>
                <a:schemeClr val="tx1"/>
              </a:solidFill>
            </a:endParaRP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altLang="pt-BR" sz="2800" dirty="0">
                <a:solidFill>
                  <a:schemeClr val="tx1"/>
                </a:solidFill>
              </a:rPr>
              <a:t>O vetor formado pelas derivadas parciais da função em relação a todas as suas variáveis é chamado de Gradiente da função e é dado por:</a:t>
            </a: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643997" y="2762154"/>
                <a:ext cx="37644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97" y="2762154"/>
                <a:ext cx="3764492" cy="492443"/>
              </a:xfrm>
              <a:prstGeom prst="rect">
                <a:avLst/>
              </a:prstGeom>
              <a:blipFill>
                <a:blip r:embed="rId4"/>
                <a:stretch>
                  <a:fillRect l="-6376" t="-25000" r="-4027" b="-4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643997" y="4873751"/>
                <a:ext cx="5366405" cy="1016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=[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,…,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]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97" y="4873751"/>
                <a:ext cx="5366405" cy="1016945"/>
              </a:xfrm>
              <a:prstGeom prst="rect">
                <a:avLst/>
              </a:prstGeom>
              <a:blipFill>
                <a:blip r:embed="rId5"/>
                <a:stretch>
                  <a:fillRect l="-1179" r="-2358" b="-86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61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Gradiente da Função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2" y="1143000"/>
            <a:ext cx="11280965" cy="51816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	Minimização do Erro – Ajuste do peso pela Descida do Gradiente</a:t>
            </a: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altLang="pt-BR" sz="2800" dirty="0">
                <a:solidFill>
                  <a:schemeClr val="tx1"/>
                </a:solidFill>
              </a:rPr>
              <a:t>A regra de treinamento para a descida do gradiente é dada por:</a:t>
            </a:r>
          </a:p>
          <a:p>
            <a:pPr algn="l"/>
            <a:endParaRPr lang="pt-BR" altLang="pt-BR" sz="2800" b="1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altLang="pt-BR" sz="2800" dirty="0">
                <a:solidFill>
                  <a:schemeClr val="tx1"/>
                </a:solidFill>
              </a:rPr>
              <a:t>Neste caso, usa-se a variação do gradiente da função como variação:</a:t>
            </a: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altLang="pt-BR" sz="2800" dirty="0">
                <a:solidFill>
                  <a:schemeClr val="tx1"/>
                </a:solidFill>
              </a:rPr>
              <a:t>Então, para cada w</a:t>
            </a:r>
            <a:r>
              <a:rPr lang="pt-BR" altLang="pt-BR" sz="2800" baseline="-25000" dirty="0">
                <a:solidFill>
                  <a:schemeClr val="tx1"/>
                </a:solidFill>
              </a:rPr>
              <a:t>i</a:t>
            </a:r>
            <a:r>
              <a:rPr lang="pt-BR" altLang="pt-BR" sz="2800" dirty="0">
                <a:solidFill>
                  <a:schemeClr val="tx1"/>
                </a:solidFill>
              </a:rPr>
              <a:t> temos:</a:t>
            </a:r>
          </a:p>
          <a:p>
            <a:pPr algn="l"/>
            <a:endParaRPr lang="pt-BR" altLang="pt-BR" sz="2800" baseline="-25000" dirty="0">
              <a:solidFill>
                <a:schemeClr val="tx1"/>
              </a:solidFill>
            </a:endParaRP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691515" y="2733788"/>
                <a:ext cx="2410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𝑛𝑜𝑣𝑜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𝑎𝑛𝑡𝑒𝑟𝑖𝑜𝑟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15" y="2733788"/>
                <a:ext cx="241059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758" r="-758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691515" y="3813218"/>
                <a:ext cx="1598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𝜂𝛻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[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]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15" y="3813218"/>
                <a:ext cx="159857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042" t="-4444" r="-4563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/>
              <p:nvPr/>
            </p:nvSpPr>
            <p:spPr>
              <a:xfrm>
                <a:off x="691515" y="4891997"/>
                <a:ext cx="1489446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15" y="4891997"/>
                <a:ext cx="1489446" cy="57355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51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Gradiente da Função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2" y="1143000"/>
            <a:ext cx="11280965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pt-BR" b="1" dirty="0"/>
              <a:t>	Minimização do Erro – Ajuste do peso pela Descida do Gradiente</a:t>
            </a:r>
            <a:endParaRPr lang="pt-BR" altLang="pt-BR" sz="2800" b="1" dirty="0">
              <a:solidFill>
                <a:schemeClr val="tx1"/>
              </a:solidFill>
              <a:hlinkClick r:id="" action="ppaction://noaction">
                <a:snd r:embed="rId3" name="chimes.wav"/>
              </a:hlinkClick>
            </a:endParaRPr>
          </a:p>
          <a:p>
            <a:pPr algn="l"/>
            <a:endParaRPr lang="pt-BR" altLang="pt-BR" sz="2800" b="1" dirty="0">
              <a:solidFill>
                <a:schemeClr val="tx1"/>
              </a:solidFill>
              <a:hlinkClick r:id="" action="ppaction://noaction">
                <a:snd r:embed="rId3" name="chimes.wav"/>
              </a:hlinkClick>
            </a:endParaRPr>
          </a:p>
          <a:p>
            <a:pPr algn="l"/>
            <a:endParaRPr lang="pt-BR" altLang="pt-BR" sz="2800" b="1" dirty="0">
              <a:solidFill>
                <a:schemeClr val="tx1"/>
              </a:solidFill>
              <a:hlinkClick r:id="" action="ppaction://noaction">
                <a:snd r:embed="rId3" name="chimes.wav"/>
              </a:hlinkClick>
            </a:endParaRPr>
          </a:p>
          <a:p>
            <a:pPr algn="l"/>
            <a:endParaRPr lang="pt-BR" altLang="pt-BR" sz="2800" b="1" dirty="0">
              <a:solidFill>
                <a:schemeClr val="tx1"/>
              </a:solidFill>
              <a:hlinkClick r:id="" action="ppaction://noaction">
                <a:snd r:embed="rId3" name="chimes.wav"/>
              </a:hlinkClick>
            </a:endParaRPr>
          </a:p>
          <a:p>
            <a:pPr algn="l"/>
            <a:endParaRPr lang="pt-BR" altLang="pt-BR" sz="2800" dirty="0">
              <a:solidFill>
                <a:schemeClr val="tx1"/>
              </a:solidFill>
              <a:hlinkClick r:id="" action="ppaction://noaction">
                <a:snd r:embed="rId3" name="chimes.wav"/>
              </a:hlinkClick>
            </a:endParaRPr>
          </a:p>
          <a:p>
            <a:pPr algn="l"/>
            <a:endParaRPr lang="pt-BR" altLang="pt-BR" sz="2800" baseline="-25000" dirty="0">
              <a:solidFill>
                <a:schemeClr val="tx1"/>
              </a:solidFill>
              <a:hlinkClick r:id="" action="ppaction://noaction">
                <a:snd r:embed="rId3" name="chimes.wav"/>
              </a:hlinkClick>
            </a:endParaRPr>
          </a:p>
          <a:p>
            <a:pPr algn="l"/>
            <a:endParaRPr lang="pt-BR" altLang="pt-BR" sz="2800" dirty="0">
              <a:solidFill>
                <a:schemeClr val="tx1"/>
              </a:solidFill>
              <a:hlinkClick r:id="" action="ppaction://noaction">
                <a:snd r:embed="rId3" name="chimes.wav"/>
              </a:hlinkClick>
            </a:endParaRPr>
          </a:p>
          <a:p>
            <a:pPr algn="l"/>
            <a:endParaRPr lang="pt-BR" altLang="pt-BR" sz="2800" dirty="0">
              <a:solidFill>
                <a:schemeClr val="tx1"/>
              </a:solidFill>
              <a:hlinkClick r:id="" action="ppaction://noaction">
                <a:snd r:embed="rId3" name="chimes.wav"/>
              </a:hlinkClick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/>
              <p:nvPr/>
            </p:nvSpPr>
            <p:spPr>
              <a:xfrm>
                <a:off x="657225" y="1810735"/>
                <a:ext cx="5082353" cy="1342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num>
                        <m:den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25" y="1810735"/>
                <a:ext cx="5082353" cy="1342099"/>
              </a:xfrm>
              <a:prstGeom prst="rect">
                <a:avLst/>
              </a:prstGeom>
              <a:blipFill>
                <a:blip r:embed="rId5"/>
                <a:stretch>
                  <a:fillRect l="-1496" t="-47170" r="-249" b="-452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680042" y="3447289"/>
                <a:ext cx="4757393" cy="985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4000" dirty="0">
                    <a:ea typeface="Cambria Math" charset="0"/>
                    <a:cs typeface="Cambria Math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40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  <m:sup>
                        <m:r>
                          <a:rPr lang="en-US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endParaRPr lang="pt-BR" sz="40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42" y="3447289"/>
                <a:ext cx="4757393" cy="985013"/>
              </a:xfrm>
              <a:prstGeom prst="rect">
                <a:avLst/>
              </a:prstGeom>
              <a:blipFill>
                <a:blip r:embed="rId6"/>
                <a:stretch>
                  <a:fillRect l="-7733" t="-87342" r="-1333" b="-1329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629809" y="4676557"/>
                <a:ext cx="6490046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09" y="4676557"/>
                <a:ext cx="6490046" cy="1195007"/>
              </a:xfrm>
              <a:prstGeom prst="rect">
                <a:avLst/>
              </a:prstGeom>
              <a:blipFill>
                <a:blip r:embed="rId7"/>
                <a:stretch>
                  <a:fillRect l="-9766" t="-146316" b="-2031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o 4"/>
          <p:cNvGrpSpPr/>
          <p:nvPr/>
        </p:nvGrpSpPr>
        <p:grpSpPr>
          <a:xfrm>
            <a:off x="1389888" y="1749778"/>
            <a:ext cx="1838734" cy="1834670"/>
            <a:chOff x="1389888" y="1749778"/>
            <a:chExt cx="1838734" cy="1834670"/>
          </a:xfrm>
        </p:grpSpPr>
        <p:sp>
          <p:nvSpPr>
            <p:cNvPr id="2" name="Forma Livre 1"/>
            <p:cNvSpPr/>
            <p:nvPr/>
          </p:nvSpPr>
          <p:spPr>
            <a:xfrm>
              <a:off x="2336800" y="1749778"/>
              <a:ext cx="891822" cy="1051152"/>
            </a:xfrm>
            <a:custGeom>
              <a:avLst/>
              <a:gdLst>
                <a:gd name="connsiteX0" fmla="*/ 349956 w 891822"/>
                <a:gd name="connsiteY0" fmla="*/ 22578 h 1051152"/>
                <a:gd name="connsiteX1" fmla="*/ 237067 w 891822"/>
                <a:gd name="connsiteY1" fmla="*/ 45155 h 1051152"/>
                <a:gd name="connsiteX2" fmla="*/ 33867 w 891822"/>
                <a:gd name="connsiteY2" fmla="*/ 56444 h 1051152"/>
                <a:gd name="connsiteX3" fmla="*/ 22578 w 891822"/>
                <a:gd name="connsiteY3" fmla="*/ 225778 h 1051152"/>
                <a:gd name="connsiteX4" fmla="*/ 0 w 891822"/>
                <a:gd name="connsiteY4" fmla="*/ 293511 h 1051152"/>
                <a:gd name="connsiteX5" fmla="*/ 11289 w 891822"/>
                <a:gd name="connsiteY5" fmla="*/ 745066 h 1051152"/>
                <a:gd name="connsiteX6" fmla="*/ 22578 w 891822"/>
                <a:gd name="connsiteY6" fmla="*/ 812800 h 1051152"/>
                <a:gd name="connsiteX7" fmla="*/ 33867 w 891822"/>
                <a:gd name="connsiteY7" fmla="*/ 982133 h 1051152"/>
                <a:gd name="connsiteX8" fmla="*/ 45156 w 891822"/>
                <a:gd name="connsiteY8" fmla="*/ 1016000 h 1051152"/>
                <a:gd name="connsiteX9" fmla="*/ 270933 w 891822"/>
                <a:gd name="connsiteY9" fmla="*/ 1049866 h 1051152"/>
                <a:gd name="connsiteX10" fmla="*/ 508000 w 891822"/>
                <a:gd name="connsiteY10" fmla="*/ 1038578 h 1051152"/>
                <a:gd name="connsiteX11" fmla="*/ 598311 w 891822"/>
                <a:gd name="connsiteY11" fmla="*/ 1016000 h 1051152"/>
                <a:gd name="connsiteX12" fmla="*/ 666044 w 891822"/>
                <a:gd name="connsiteY12" fmla="*/ 993422 h 1051152"/>
                <a:gd name="connsiteX13" fmla="*/ 756356 w 891822"/>
                <a:gd name="connsiteY13" fmla="*/ 948266 h 1051152"/>
                <a:gd name="connsiteX14" fmla="*/ 824089 w 891822"/>
                <a:gd name="connsiteY14" fmla="*/ 903111 h 1051152"/>
                <a:gd name="connsiteX15" fmla="*/ 857956 w 891822"/>
                <a:gd name="connsiteY15" fmla="*/ 880533 h 1051152"/>
                <a:gd name="connsiteX16" fmla="*/ 880533 w 891822"/>
                <a:gd name="connsiteY16" fmla="*/ 846666 h 1051152"/>
                <a:gd name="connsiteX17" fmla="*/ 891822 w 891822"/>
                <a:gd name="connsiteY17" fmla="*/ 812800 h 1051152"/>
                <a:gd name="connsiteX18" fmla="*/ 880533 w 891822"/>
                <a:gd name="connsiteY18" fmla="*/ 530578 h 1051152"/>
                <a:gd name="connsiteX19" fmla="*/ 857956 w 891822"/>
                <a:gd name="connsiteY19" fmla="*/ 451555 h 1051152"/>
                <a:gd name="connsiteX20" fmla="*/ 835378 w 891822"/>
                <a:gd name="connsiteY20" fmla="*/ 417689 h 1051152"/>
                <a:gd name="connsiteX21" fmla="*/ 824089 w 891822"/>
                <a:gd name="connsiteY21" fmla="*/ 349955 h 1051152"/>
                <a:gd name="connsiteX22" fmla="*/ 790222 w 891822"/>
                <a:gd name="connsiteY22" fmla="*/ 270933 h 1051152"/>
                <a:gd name="connsiteX23" fmla="*/ 756356 w 891822"/>
                <a:gd name="connsiteY23" fmla="*/ 248355 h 1051152"/>
                <a:gd name="connsiteX24" fmla="*/ 745067 w 891822"/>
                <a:gd name="connsiteY24" fmla="*/ 203200 h 1051152"/>
                <a:gd name="connsiteX25" fmla="*/ 733778 w 891822"/>
                <a:gd name="connsiteY25" fmla="*/ 124178 h 1051152"/>
                <a:gd name="connsiteX26" fmla="*/ 620889 w 891822"/>
                <a:gd name="connsiteY26" fmla="*/ 56444 h 1051152"/>
                <a:gd name="connsiteX27" fmla="*/ 575733 w 891822"/>
                <a:gd name="connsiteY27" fmla="*/ 22578 h 1051152"/>
                <a:gd name="connsiteX28" fmla="*/ 541867 w 891822"/>
                <a:gd name="connsiteY28" fmla="*/ 0 h 1051152"/>
                <a:gd name="connsiteX29" fmla="*/ 349956 w 891822"/>
                <a:gd name="connsiteY29" fmla="*/ 22578 h 1051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91822" h="1051152">
                  <a:moveTo>
                    <a:pt x="349956" y="22578"/>
                  </a:moveTo>
                  <a:cubicBezTo>
                    <a:pt x="310742" y="32381"/>
                    <a:pt x="278579" y="41696"/>
                    <a:pt x="237067" y="45155"/>
                  </a:cubicBezTo>
                  <a:cubicBezTo>
                    <a:pt x="169464" y="50789"/>
                    <a:pt x="101600" y="52681"/>
                    <a:pt x="33867" y="56444"/>
                  </a:cubicBezTo>
                  <a:cubicBezTo>
                    <a:pt x="30104" y="112889"/>
                    <a:pt x="30578" y="169777"/>
                    <a:pt x="22578" y="225778"/>
                  </a:cubicBezTo>
                  <a:cubicBezTo>
                    <a:pt x="19212" y="249338"/>
                    <a:pt x="0" y="293511"/>
                    <a:pt x="0" y="293511"/>
                  </a:cubicBezTo>
                  <a:cubicBezTo>
                    <a:pt x="3763" y="444029"/>
                    <a:pt x="4749" y="594643"/>
                    <a:pt x="11289" y="745066"/>
                  </a:cubicBezTo>
                  <a:cubicBezTo>
                    <a:pt x="12283" y="767934"/>
                    <a:pt x="20408" y="790014"/>
                    <a:pt x="22578" y="812800"/>
                  </a:cubicBezTo>
                  <a:cubicBezTo>
                    <a:pt x="27941" y="869115"/>
                    <a:pt x="27620" y="925909"/>
                    <a:pt x="33867" y="982133"/>
                  </a:cubicBezTo>
                  <a:cubicBezTo>
                    <a:pt x="35181" y="993960"/>
                    <a:pt x="36742" y="1007586"/>
                    <a:pt x="45156" y="1016000"/>
                  </a:cubicBezTo>
                  <a:cubicBezTo>
                    <a:pt x="91408" y="1062253"/>
                    <a:pt x="262998" y="1049370"/>
                    <a:pt x="270933" y="1049866"/>
                  </a:cubicBezTo>
                  <a:cubicBezTo>
                    <a:pt x="349955" y="1046103"/>
                    <a:pt x="429308" y="1046718"/>
                    <a:pt x="508000" y="1038578"/>
                  </a:cubicBezTo>
                  <a:cubicBezTo>
                    <a:pt x="538865" y="1035385"/>
                    <a:pt x="568873" y="1025813"/>
                    <a:pt x="598311" y="1016000"/>
                  </a:cubicBezTo>
                  <a:lnTo>
                    <a:pt x="666044" y="993422"/>
                  </a:lnTo>
                  <a:cubicBezTo>
                    <a:pt x="800504" y="892577"/>
                    <a:pt x="629540" y="1011674"/>
                    <a:pt x="756356" y="948266"/>
                  </a:cubicBezTo>
                  <a:cubicBezTo>
                    <a:pt x="780626" y="936131"/>
                    <a:pt x="801511" y="918163"/>
                    <a:pt x="824089" y="903111"/>
                  </a:cubicBezTo>
                  <a:lnTo>
                    <a:pt x="857956" y="880533"/>
                  </a:lnTo>
                  <a:cubicBezTo>
                    <a:pt x="865482" y="869244"/>
                    <a:pt x="874465" y="858801"/>
                    <a:pt x="880533" y="846666"/>
                  </a:cubicBezTo>
                  <a:cubicBezTo>
                    <a:pt x="885854" y="836023"/>
                    <a:pt x="891822" y="824699"/>
                    <a:pt x="891822" y="812800"/>
                  </a:cubicBezTo>
                  <a:cubicBezTo>
                    <a:pt x="891822" y="718651"/>
                    <a:pt x="887011" y="624504"/>
                    <a:pt x="880533" y="530578"/>
                  </a:cubicBezTo>
                  <a:cubicBezTo>
                    <a:pt x="879955" y="522191"/>
                    <a:pt x="863722" y="463087"/>
                    <a:pt x="857956" y="451555"/>
                  </a:cubicBezTo>
                  <a:cubicBezTo>
                    <a:pt x="851889" y="439420"/>
                    <a:pt x="842904" y="428978"/>
                    <a:pt x="835378" y="417689"/>
                  </a:cubicBezTo>
                  <a:cubicBezTo>
                    <a:pt x="831615" y="395111"/>
                    <a:pt x="828578" y="372400"/>
                    <a:pt x="824089" y="349955"/>
                  </a:cubicBezTo>
                  <a:cubicBezTo>
                    <a:pt x="817612" y="317569"/>
                    <a:pt x="814321" y="295032"/>
                    <a:pt x="790222" y="270933"/>
                  </a:cubicBezTo>
                  <a:cubicBezTo>
                    <a:pt x="780628" y="261339"/>
                    <a:pt x="767645" y="255881"/>
                    <a:pt x="756356" y="248355"/>
                  </a:cubicBezTo>
                  <a:cubicBezTo>
                    <a:pt x="752593" y="233303"/>
                    <a:pt x="747842" y="218465"/>
                    <a:pt x="745067" y="203200"/>
                  </a:cubicBezTo>
                  <a:cubicBezTo>
                    <a:pt x="740307" y="177021"/>
                    <a:pt x="748063" y="146626"/>
                    <a:pt x="733778" y="124178"/>
                  </a:cubicBezTo>
                  <a:cubicBezTo>
                    <a:pt x="715395" y="95291"/>
                    <a:pt x="651025" y="75279"/>
                    <a:pt x="620889" y="56444"/>
                  </a:cubicBezTo>
                  <a:cubicBezTo>
                    <a:pt x="604934" y="46472"/>
                    <a:pt x="591043" y="33514"/>
                    <a:pt x="575733" y="22578"/>
                  </a:cubicBezTo>
                  <a:cubicBezTo>
                    <a:pt x="564693" y="14692"/>
                    <a:pt x="553156" y="7526"/>
                    <a:pt x="541867" y="0"/>
                  </a:cubicBezTo>
                  <a:lnTo>
                    <a:pt x="349956" y="22578"/>
                  </a:lnTo>
                  <a:close/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 </a:t>
              </a:r>
            </a:p>
          </p:txBody>
        </p:sp>
        <p:cxnSp>
          <p:nvCxnSpPr>
            <p:cNvPr id="4" name="Conector de Seta Reta 3"/>
            <p:cNvCxnSpPr>
              <a:stCxn id="2" idx="8"/>
            </p:cNvCxnSpPr>
            <p:nvPr/>
          </p:nvCxnSpPr>
          <p:spPr>
            <a:xfrm flipH="1">
              <a:off x="1389888" y="2765778"/>
              <a:ext cx="992068" cy="81867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o 19"/>
          <p:cNvGrpSpPr/>
          <p:nvPr/>
        </p:nvGrpSpPr>
        <p:grpSpPr>
          <a:xfrm>
            <a:off x="1749176" y="1907822"/>
            <a:ext cx="2364818" cy="1871698"/>
            <a:chOff x="1749176" y="1907822"/>
            <a:chExt cx="2364818" cy="1871698"/>
          </a:xfrm>
        </p:grpSpPr>
        <p:sp>
          <p:nvSpPr>
            <p:cNvPr id="6" name="Forma Livre 5"/>
            <p:cNvSpPr/>
            <p:nvPr/>
          </p:nvSpPr>
          <p:spPr>
            <a:xfrm>
              <a:off x="1749176" y="1907822"/>
              <a:ext cx="2364818" cy="1501422"/>
            </a:xfrm>
            <a:custGeom>
              <a:avLst/>
              <a:gdLst>
                <a:gd name="connsiteX0" fmla="*/ 2314824 w 2364818"/>
                <a:gd name="connsiteY0" fmla="*/ 1332089 h 1501422"/>
                <a:gd name="connsiteX1" fmla="*/ 2359980 w 2364818"/>
                <a:gd name="connsiteY1" fmla="*/ 948267 h 1501422"/>
                <a:gd name="connsiteX2" fmla="*/ 2337402 w 2364818"/>
                <a:gd name="connsiteY2" fmla="*/ 869245 h 1501422"/>
                <a:gd name="connsiteX3" fmla="*/ 2258380 w 2364818"/>
                <a:gd name="connsiteY3" fmla="*/ 824089 h 1501422"/>
                <a:gd name="connsiteX4" fmla="*/ 2235802 w 2364818"/>
                <a:gd name="connsiteY4" fmla="*/ 790222 h 1501422"/>
                <a:gd name="connsiteX5" fmla="*/ 1569757 w 2364818"/>
                <a:gd name="connsiteY5" fmla="*/ 790222 h 1501422"/>
                <a:gd name="connsiteX6" fmla="*/ 1513313 w 2364818"/>
                <a:gd name="connsiteY6" fmla="*/ 801511 h 1501422"/>
                <a:gd name="connsiteX7" fmla="*/ 1479446 w 2364818"/>
                <a:gd name="connsiteY7" fmla="*/ 812800 h 1501422"/>
                <a:gd name="connsiteX8" fmla="*/ 1456868 w 2364818"/>
                <a:gd name="connsiteY8" fmla="*/ 857956 h 1501422"/>
                <a:gd name="connsiteX9" fmla="*/ 1389135 w 2364818"/>
                <a:gd name="connsiteY9" fmla="*/ 903111 h 1501422"/>
                <a:gd name="connsiteX10" fmla="*/ 1366557 w 2364818"/>
                <a:gd name="connsiteY10" fmla="*/ 936978 h 1501422"/>
                <a:gd name="connsiteX11" fmla="*/ 1321402 w 2364818"/>
                <a:gd name="connsiteY11" fmla="*/ 948267 h 1501422"/>
                <a:gd name="connsiteX12" fmla="*/ 1231091 w 2364818"/>
                <a:gd name="connsiteY12" fmla="*/ 959556 h 1501422"/>
                <a:gd name="connsiteX13" fmla="*/ 1106913 w 2364818"/>
                <a:gd name="connsiteY13" fmla="*/ 993422 h 1501422"/>
                <a:gd name="connsiteX14" fmla="*/ 994024 w 2364818"/>
                <a:gd name="connsiteY14" fmla="*/ 1027289 h 1501422"/>
                <a:gd name="connsiteX15" fmla="*/ 937580 w 2364818"/>
                <a:gd name="connsiteY15" fmla="*/ 1049867 h 1501422"/>
                <a:gd name="connsiteX16" fmla="*/ 869846 w 2364818"/>
                <a:gd name="connsiteY16" fmla="*/ 1061156 h 1501422"/>
                <a:gd name="connsiteX17" fmla="*/ 813402 w 2364818"/>
                <a:gd name="connsiteY17" fmla="*/ 1072445 h 1501422"/>
                <a:gd name="connsiteX18" fmla="*/ 440868 w 2364818"/>
                <a:gd name="connsiteY18" fmla="*/ 1061156 h 1501422"/>
                <a:gd name="connsiteX19" fmla="*/ 407002 w 2364818"/>
                <a:gd name="connsiteY19" fmla="*/ 1049867 h 1501422"/>
                <a:gd name="connsiteX20" fmla="*/ 373135 w 2364818"/>
                <a:gd name="connsiteY20" fmla="*/ 982134 h 1501422"/>
                <a:gd name="connsiteX21" fmla="*/ 373135 w 2364818"/>
                <a:gd name="connsiteY21" fmla="*/ 632178 h 1501422"/>
                <a:gd name="connsiteX22" fmla="*/ 384424 w 2364818"/>
                <a:gd name="connsiteY22" fmla="*/ 598311 h 1501422"/>
                <a:gd name="connsiteX23" fmla="*/ 418291 w 2364818"/>
                <a:gd name="connsiteY23" fmla="*/ 564445 h 1501422"/>
                <a:gd name="connsiteX24" fmla="*/ 429580 w 2364818"/>
                <a:gd name="connsiteY24" fmla="*/ 519289 h 1501422"/>
                <a:gd name="connsiteX25" fmla="*/ 407002 w 2364818"/>
                <a:gd name="connsiteY25" fmla="*/ 237067 h 1501422"/>
                <a:gd name="connsiteX26" fmla="*/ 395713 w 2364818"/>
                <a:gd name="connsiteY26" fmla="*/ 191911 h 1501422"/>
                <a:gd name="connsiteX27" fmla="*/ 384424 w 2364818"/>
                <a:gd name="connsiteY27" fmla="*/ 101600 h 1501422"/>
                <a:gd name="connsiteX28" fmla="*/ 327980 w 2364818"/>
                <a:gd name="connsiteY28" fmla="*/ 22578 h 1501422"/>
                <a:gd name="connsiteX29" fmla="*/ 237668 w 2364818"/>
                <a:gd name="connsiteY29" fmla="*/ 0 h 1501422"/>
                <a:gd name="connsiteX30" fmla="*/ 136068 w 2364818"/>
                <a:gd name="connsiteY30" fmla="*/ 11289 h 1501422"/>
                <a:gd name="connsiteX31" fmla="*/ 34468 w 2364818"/>
                <a:gd name="connsiteY31" fmla="*/ 124178 h 1501422"/>
                <a:gd name="connsiteX32" fmla="*/ 11891 w 2364818"/>
                <a:gd name="connsiteY32" fmla="*/ 169334 h 1501422"/>
                <a:gd name="connsiteX33" fmla="*/ 11891 w 2364818"/>
                <a:gd name="connsiteY33" fmla="*/ 395111 h 1501422"/>
                <a:gd name="connsiteX34" fmla="*/ 23180 w 2364818"/>
                <a:gd name="connsiteY34" fmla="*/ 451556 h 1501422"/>
                <a:gd name="connsiteX35" fmla="*/ 45757 w 2364818"/>
                <a:gd name="connsiteY35" fmla="*/ 485422 h 1501422"/>
                <a:gd name="connsiteX36" fmla="*/ 57046 w 2364818"/>
                <a:gd name="connsiteY36" fmla="*/ 530578 h 1501422"/>
                <a:gd name="connsiteX37" fmla="*/ 79624 w 2364818"/>
                <a:gd name="connsiteY37" fmla="*/ 575734 h 1501422"/>
                <a:gd name="connsiteX38" fmla="*/ 90913 w 2364818"/>
                <a:gd name="connsiteY38" fmla="*/ 632178 h 1501422"/>
                <a:gd name="connsiteX39" fmla="*/ 102202 w 2364818"/>
                <a:gd name="connsiteY39" fmla="*/ 778934 h 1501422"/>
                <a:gd name="connsiteX40" fmla="*/ 113491 w 2364818"/>
                <a:gd name="connsiteY40" fmla="*/ 812800 h 1501422"/>
                <a:gd name="connsiteX41" fmla="*/ 124780 w 2364818"/>
                <a:gd name="connsiteY41" fmla="*/ 891822 h 1501422"/>
                <a:gd name="connsiteX42" fmla="*/ 158646 w 2364818"/>
                <a:gd name="connsiteY42" fmla="*/ 993422 h 1501422"/>
                <a:gd name="connsiteX43" fmla="*/ 169935 w 2364818"/>
                <a:gd name="connsiteY43" fmla="*/ 1027289 h 1501422"/>
                <a:gd name="connsiteX44" fmla="*/ 192513 w 2364818"/>
                <a:gd name="connsiteY44" fmla="*/ 1162756 h 1501422"/>
                <a:gd name="connsiteX45" fmla="*/ 215091 w 2364818"/>
                <a:gd name="connsiteY45" fmla="*/ 1219200 h 1501422"/>
                <a:gd name="connsiteX46" fmla="*/ 316691 w 2364818"/>
                <a:gd name="connsiteY46" fmla="*/ 1298222 h 1501422"/>
                <a:gd name="connsiteX47" fmla="*/ 395713 w 2364818"/>
                <a:gd name="connsiteY47" fmla="*/ 1354667 h 1501422"/>
                <a:gd name="connsiteX48" fmla="*/ 452157 w 2364818"/>
                <a:gd name="connsiteY48" fmla="*/ 1365956 h 1501422"/>
                <a:gd name="connsiteX49" fmla="*/ 531180 w 2364818"/>
                <a:gd name="connsiteY49" fmla="*/ 1388534 h 1501422"/>
                <a:gd name="connsiteX50" fmla="*/ 655357 w 2364818"/>
                <a:gd name="connsiteY50" fmla="*/ 1399822 h 1501422"/>
                <a:gd name="connsiteX51" fmla="*/ 1050468 w 2364818"/>
                <a:gd name="connsiteY51" fmla="*/ 1399822 h 1501422"/>
                <a:gd name="connsiteX52" fmla="*/ 1140780 w 2364818"/>
                <a:gd name="connsiteY52" fmla="*/ 1411111 h 1501422"/>
                <a:gd name="connsiteX53" fmla="*/ 1366557 w 2364818"/>
                <a:gd name="connsiteY53" fmla="*/ 1422400 h 1501422"/>
                <a:gd name="connsiteX54" fmla="*/ 1445580 w 2364818"/>
                <a:gd name="connsiteY54" fmla="*/ 1433689 h 1501422"/>
                <a:gd name="connsiteX55" fmla="*/ 1569757 w 2364818"/>
                <a:gd name="connsiteY55" fmla="*/ 1444978 h 1501422"/>
                <a:gd name="connsiteX56" fmla="*/ 1603624 w 2364818"/>
                <a:gd name="connsiteY56" fmla="*/ 1456267 h 1501422"/>
                <a:gd name="connsiteX57" fmla="*/ 1648780 w 2364818"/>
                <a:gd name="connsiteY57" fmla="*/ 1467556 h 1501422"/>
                <a:gd name="connsiteX58" fmla="*/ 1739091 w 2364818"/>
                <a:gd name="connsiteY58" fmla="*/ 1478845 h 1501422"/>
                <a:gd name="connsiteX59" fmla="*/ 1795535 w 2364818"/>
                <a:gd name="connsiteY59" fmla="*/ 1490134 h 1501422"/>
                <a:gd name="connsiteX60" fmla="*/ 1897135 w 2364818"/>
                <a:gd name="connsiteY60" fmla="*/ 1501422 h 1501422"/>
                <a:gd name="connsiteX61" fmla="*/ 2089046 w 2364818"/>
                <a:gd name="connsiteY61" fmla="*/ 1467556 h 1501422"/>
                <a:gd name="connsiteX62" fmla="*/ 2145491 w 2364818"/>
                <a:gd name="connsiteY62" fmla="*/ 1422400 h 1501422"/>
                <a:gd name="connsiteX63" fmla="*/ 2179357 w 2364818"/>
                <a:gd name="connsiteY63" fmla="*/ 1399822 h 1501422"/>
                <a:gd name="connsiteX64" fmla="*/ 2224513 w 2364818"/>
                <a:gd name="connsiteY64" fmla="*/ 1388534 h 1501422"/>
                <a:gd name="connsiteX65" fmla="*/ 2258380 w 2364818"/>
                <a:gd name="connsiteY65" fmla="*/ 1377245 h 1501422"/>
                <a:gd name="connsiteX66" fmla="*/ 2280957 w 2364818"/>
                <a:gd name="connsiteY66" fmla="*/ 1343378 h 1501422"/>
                <a:gd name="connsiteX67" fmla="*/ 2314824 w 2364818"/>
                <a:gd name="connsiteY67" fmla="*/ 1332089 h 150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364818" h="1501422">
                  <a:moveTo>
                    <a:pt x="2314824" y="1332089"/>
                  </a:moveTo>
                  <a:cubicBezTo>
                    <a:pt x="2327994" y="1266237"/>
                    <a:pt x="2380904" y="1293518"/>
                    <a:pt x="2359980" y="948267"/>
                  </a:cubicBezTo>
                  <a:cubicBezTo>
                    <a:pt x="2359847" y="946072"/>
                    <a:pt x="2342828" y="876027"/>
                    <a:pt x="2337402" y="869245"/>
                  </a:cubicBezTo>
                  <a:cubicBezTo>
                    <a:pt x="2326765" y="855949"/>
                    <a:pt x="2269491" y="829645"/>
                    <a:pt x="2258380" y="824089"/>
                  </a:cubicBezTo>
                  <a:cubicBezTo>
                    <a:pt x="2250854" y="812800"/>
                    <a:pt x="2249199" y="792366"/>
                    <a:pt x="2235802" y="790222"/>
                  </a:cubicBezTo>
                  <a:cubicBezTo>
                    <a:pt x="2085906" y="766239"/>
                    <a:pt x="1679271" y="787180"/>
                    <a:pt x="1569757" y="790222"/>
                  </a:cubicBezTo>
                  <a:cubicBezTo>
                    <a:pt x="1550942" y="793985"/>
                    <a:pt x="1531927" y="796857"/>
                    <a:pt x="1513313" y="801511"/>
                  </a:cubicBezTo>
                  <a:cubicBezTo>
                    <a:pt x="1501769" y="804397"/>
                    <a:pt x="1487860" y="804386"/>
                    <a:pt x="1479446" y="812800"/>
                  </a:cubicBezTo>
                  <a:cubicBezTo>
                    <a:pt x="1467546" y="824700"/>
                    <a:pt x="1468768" y="846056"/>
                    <a:pt x="1456868" y="857956"/>
                  </a:cubicBezTo>
                  <a:cubicBezTo>
                    <a:pt x="1437681" y="877143"/>
                    <a:pt x="1389135" y="903111"/>
                    <a:pt x="1389135" y="903111"/>
                  </a:cubicBezTo>
                  <a:cubicBezTo>
                    <a:pt x="1381609" y="914400"/>
                    <a:pt x="1377846" y="929452"/>
                    <a:pt x="1366557" y="936978"/>
                  </a:cubicBezTo>
                  <a:cubicBezTo>
                    <a:pt x="1353648" y="945584"/>
                    <a:pt x="1336706" y="945716"/>
                    <a:pt x="1321402" y="948267"/>
                  </a:cubicBezTo>
                  <a:cubicBezTo>
                    <a:pt x="1291477" y="953255"/>
                    <a:pt x="1260909" y="953965"/>
                    <a:pt x="1231091" y="959556"/>
                  </a:cubicBezTo>
                  <a:cubicBezTo>
                    <a:pt x="1114041" y="981503"/>
                    <a:pt x="1176045" y="973671"/>
                    <a:pt x="1106913" y="993422"/>
                  </a:cubicBezTo>
                  <a:cubicBezTo>
                    <a:pt x="1048705" y="1010052"/>
                    <a:pt x="1061081" y="1000466"/>
                    <a:pt x="994024" y="1027289"/>
                  </a:cubicBezTo>
                  <a:cubicBezTo>
                    <a:pt x="975209" y="1034815"/>
                    <a:pt x="957130" y="1044535"/>
                    <a:pt x="937580" y="1049867"/>
                  </a:cubicBezTo>
                  <a:cubicBezTo>
                    <a:pt x="915497" y="1055890"/>
                    <a:pt x="892366" y="1057061"/>
                    <a:pt x="869846" y="1061156"/>
                  </a:cubicBezTo>
                  <a:cubicBezTo>
                    <a:pt x="850968" y="1064588"/>
                    <a:pt x="832217" y="1068682"/>
                    <a:pt x="813402" y="1072445"/>
                  </a:cubicBezTo>
                  <a:cubicBezTo>
                    <a:pt x="689224" y="1068682"/>
                    <a:pt x="564912" y="1068047"/>
                    <a:pt x="440868" y="1061156"/>
                  </a:cubicBezTo>
                  <a:cubicBezTo>
                    <a:pt x="428987" y="1060496"/>
                    <a:pt x="416294" y="1057301"/>
                    <a:pt x="407002" y="1049867"/>
                  </a:cubicBezTo>
                  <a:cubicBezTo>
                    <a:pt x="387108" y="1033951"/>
                    <a:pt x="380572" y="1004444"/>
                    <a:pt x="373135" y="982134"/>
                  </a:cubicBezTo>
                  <a:cubicBezTo>
                    <a:pt x="353203" y="822680"/>
                    <a:pt x="354525" y="874106"/>
                    <a:pt x="373135" y="632178"/>
                  </a:cubicBezTo>
                  <a:cubicBezTo>
                    <a:pt x="374048" y="620313"/>
                    <a:pt x="377823" y="608212"/>
                    <a:pt x="384424" y="598311"/>
                  </a:cubicBezTo>
                  <a:cubicBezTo>
                    <a:pt x="393280" y="585028"/>
                    <a:pt x="407002" y="575734"/>
                    <a:pt x="418291" y="564445"/>
                  </a:cubicBezTo>
                  <a:cubicBezTo>
                    <a:pt x="422054" y="549393"/>
                    <a:pt x="429580" y="534804"/>
                    <a:pt x="429580" y="519289"/>
                  </a:cubicBezTo>
                  <a:cubicBezTo>
                    <a:pt x="429580" y="416527"/>
                    <a:pt x="426068" y="332394"/>
                    <a:pt x="407002" y="237067"/>
                  </a:cubicBezTo>
                  <a:cubicBezTo>
                    <a:pt x="403959" y="221853"/>
                    <a:pt x="398264" y="207215"/>
                    <a:pt x="395713" y="191911"/>
                  </a:cubicBezTo>
                  <a:cubicBezTo>
                    <a:pt x="390725" y="161986"/>
                    <a:pt x="391782" y="131032"/>
                    <a:pt x="384424" y="101600"/>
                  </a:cubicBezTo>
                  <a:cubicBezTo>
                    <a:pt x="378892" y="79474"/>
                    <a:pt x="350800" y="32951"/>
                    <a:pt x="327980" y="22578"/>
                  </a:cubicBezTo>
                  <a:cubicBezTo>
                    <a:pt x="299731" y="9737"/>
                    <a:pt x="237668" y="0"/>
                    <a:pt x="237668" y="0"/>
                  </a:cubicBezTo>
                  <a:cubicBezTo>
                    <a:pt x="203801" y="3763"/>
                    <a:pt x="166546" y="-3950"/>
                    <a:pt x="136068" y="11289"/>
                  </a:cubicBezTo>
                  <a:cubicBezTo>
                    <a:pt x="106645" y="26001"/>
                    <a:pt x="56150" y="86233"/>
                    <a:pt x="34468" y="124178"/>
                  </a:cubicBezTo>
                  <a:cubicBezTo>
                    <a:pt x="26119" y="138789"/>
                    <a:pt x="19417" y="154282"/>
                    <a:pt x="11891" y="169334"/>
                  </a:cubicBezTo>
                  <a:cubicBezTo>
                    <a:pt x="-3057" y="288918"/>
                    <a:pt x="-4846" y="252844"/>
                    <a:pt x="11891" y="395111"/>
                  </a:cubicBezTo>
                  <a:cubicBezTo>
                    <a:pt x="14133" y="414167"/>
                    <a:pt x="16443" y="433590"/>
                    <a:pt x="23180" y="451556"/>
                  </a:cubicBezTo>
                  <a:cubicBezTo>
                    <a:pt x="27944" y="464259"/>
                    <a:pt x="38231" y="474133"/>
                    <a:pt x="45757" y="485422"/>
                  </a:cubicBezTo>
                  <a:cubicBezTo>
                    <a:pt x="49520" y="500474"/>
                    <a:pt x="51598" y="516051"/>
                    <a:pt x="57046" y="530578"/>
                  </a:cubicBezTo>
                  <a:cubicBezTo>
                    <a:pt x="62955" y="546335"/>
                    <a:pt x="74302" y="559769"/>
                    <a:pt x="79624" y="575734"/>
                  </a:cubicBezTo>
                  <a:cubicBezTo>
                    <a:pt x="85692" y="593937"/>
                    <a:pt x="87150" y="613363"/>
                    <a:pt x="90913" y="632178"/>
                  </a:cubicBezTo>
                  <a:cubicBezTo>
                    <a:pt x="94676" y="681097"/>
                    <a:pt x="96116" y="730250"/>
                    <a:pt x="102202" y="778934"/>
                  </a:cubicBezTo>
                  <a:cubicBezTo>
                    <a:pt x="103678" y="790741"/>
                    <a:pt x="111157" y="801132"/>
                    <a:pt x="113491" y="812800"/>
                  </a:cubicBezTo>
                  <a:cubicBezTo>
                    <a:pt x="118709" y="838891"/>
                    <a:pt x="118797" y="865895"/>
                    <a:pt x="124780" y="891822"/>
                  </a:cubicBezTo>
                  <a:cubicBezTo>
                    <a:pt x="124785" y="891843"/>
                    <a:pt x="152998" y="976478"/>
                    <a:pt x="158646" y="993422"/>
                  </a:cubicBezTo>
                  <a:lnTo>
                    <a:pt x="169935" y="1027289"/>
                  </a:lnTo>
                  <a:cubicBezTo>
                    <a:pt x="173532" y="1052469"/>
                    <a:pt x="183509" y="1132744"/>
                    <a:pt x="192513" y="1162756"/>
                  </a:cubicBezTo>
                  <a:cubicBezTo>
                    <a:pt x="198336" y="1182165"/>
                    <a:pt x="201398" y="1204262"/>
                    <a:pt x="215091" y="1219200"/>
                  </a:cubicBezTo>
                  <a:cubicBezTo>
                    <a:pt x="244083" y="1250827"/>
                    <a:pt x="282684" y="1272063"/>
                    <a:pt x="316691" y="1298222"/>
                  </a:cubicBezTo>
                  <a:cubicBezTo>
                    <a:pt x="319163" y="1300124"/>
                    <a:pt x="384798" y="1350574"/>
                    <a:pt x="395713" y="1354667"/>
                  </a:cubicBezTo>
                  <a:cubicBezTo>
                    <a:pt x="413679" y="1361404"/>
                    <a:pt x="433543" y="1361302"/>
                    <a:pt x="452157" y="1365956"/>
                  </a:cubicBezTo>
                  <a:cubicBezTo>
                    <a:pt x="491958" y="1375906"/>
                    <a:pt x="485934" y="1382501"/>
                    <a:pt x="531180" y="1388534"/>
                  </a:cubicBezTo>
                  <a:cubicBezTo>
                    <a:pt x="572378" y="1394027"/>
                    <a:pt x="613965" y="1396059"/>
                    <a:pt x="655357" y="1399822"/>
                  </a:cubicBezTo>
                  <a:cubicBezTo>
                    <a:pt x="820009" y="1440985"/>
                    <a:pt x="637849" y="1399822"/>
                    <a:pt x="1050468" y="1399822"/>
                  </a:cubicBezTo>
                  <a:cubicBezTo>
                    <a:pt x="1080806" y="1399822"/>
                    <a:pt x="1110519" y="1408949"/>
                    <a:pt x="1140780" y="1411111"/>
                  </a:cubicBezTo>
                  <a:cubicBezTo>
                    <a:pt x="1215942" y="1416480"/>
                    <a:pt x="1291298" y="1418637"/>
                    <a:pt x="1366557" y="1422400"/>
                  </a:cubicBezTo>
                  <a:cubicBezTo>
                    <a:pt x="1392898" y="1426163"/>
                    <a:pt x="1419134" y="1430751"/>
                    <a:pt x="1445580" y="1433689"/>
                  </a:cubicBezTo>
                  <a:cubicBezTo>
                    <a:pt x="1486889" y="1438279"/>
                    <a:pt x="1528612" y="1439100"/>
                    <a:pt x="1569757" y="1444978"/>
                  </a:cubicBezTo>
                  <a:cubicBezTo>
                    <a:pt x="1581537" y="1446661"/>
                    <a:pt x="1592182" y="1452998"/>
                    <a:pt x="1603624" y="1456267"/>
                  </a:cubicBezTo>
                  <a:cubicBezTo>
                    <a:pt x="1618542" y="1460529"/>
                    <a:pt x="1633476" y="1465005"/>
                    <a:pt x="1648780" y="1467556"/>
                  </a:cubicBezTo>
                  <a:cubicBezTo>
                    <a:pt x="1678705" y="1472544"/>
                    <a:pt x="1709106" y="1474232"/>
                    <a:pt x="1739091" y="1478845"/>
                  </a:cubicBezTo>
                  <a:cubicBezTo>
                    <a:pt x="1758055" y="1481763"/>
                    <a:pt x="1776541" y="1487421"/>
                    <a:pt x="1795535" y="1490134"/>
                  </a:cubicBezTo>
                  <a:cubicBezTo>
                    <a:pt x="1829268" y="1494953"/>
                    <a:pt x="1863268" y="1497659"/>
                    <a:pt x="1897135" y="1501422"/>
                  </a:cubicBezTo>
                  <a:cubicBezTo>
                    <a:pt x="1943070" y="1497594"/>
                    <a:pt x="2039602" y="1502874"/>
                    <a:pt x="2089046" y="1467556"/>
                  </a:cubicBezTo>
                  <a:cubicBezTo>
                    <a:pt x="2178404" y="1403728"/>
                    <a:pt x="2045972" y="1455573"/>
                    <a:pt x="2145491" y="1422400"/>
                  </a:cubicBezTo>
                  <a:cubicBezTo>
                    <a:pt x="2156780" y="1414874"/>
                    <a:pt x="2166887" y="1405166"/>
                    <a:pt x="2179357" y="1399822"/>
                  </a:cubicBezTo>
                  <a:cubicBezTo>
                    <a:pt x="2193618" y="1393710"/>
                    <a:pt x="2209595" y="1392796"/>
                    <a:pt x="2224513" y="1388534"/>
                  </a:cubicBezTo>
                  <a:cubicBezTo>
                    <a:pt x="2235955" y="1385265"/>
                    <a:pt x="2247091" y="1381008"/>
                    <a:pt x="2258380" y="1377245"/>
                  </a:cubicBezTo>
                  <a:cubicBezTo>
                    <a:pt x="2265906" y="1365956"/>
                    <a:pt x="2269668" y="1350904"/>
                    <a:pt x="2280957" y="1343378"/>
                  </a:cubicBezTo>
                  <a:cubicBezTo>
                    <a:pt x="2293866" y="1334772"/>
                    <a:pt x="2301654" y="1397941"/>
                    <a:pt x="2314824" y="1332089"/>
                  </a:cubicBezTo>
                  <a:close/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" name="Conector de Seta Reta 7"/>
            <p:cNvCxnSpPr>
              <a:stCxn id="6" idx="51"/>
            </p:cNvCxnSpPr>
            <p:nvPr/>
          </p:nvCxnSpPr>
          <p:spPr>
            <a:xfrm flipH="1">
              <a:off x="2381956" y="3307644"/>
              <a:ext cx="417688" cy="47187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aixaDeTexto 17"/>
          <p:cNvSpPr txBox="1"/>
          <p:nvPr/>
        </p:nvSpPr>
        <p:spPr>
          <a:xfrm>
            <a:off x="15873984" y="43403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19653504" y="43403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8A07969-2969-E646-8DB5-A672F49B673C}"/>
              </a:ext>
            </a:extLst>
          </p:cNvPr>
          <p:cNvGrpSpPr/>
          <p:nvPr/>
        </p:nvGrpSpPr>
        <p:grpSpPr>
          <a:xfrm>
            <a:off x="8583147" y="47258"/>
            <a:ext cx="2482850" cy="944245"/>
            <a:chOff x="0" y="0"/>
            <a:chExt cx="2483283" cy="700771"/>
          </a:xfrm>
        </p:grpSpPr>
        <p:sp>
          <p:nvSpPr>
            <p:cNvPr id="23" name="Nuvem 22">
              <a:extLst>
                <a:ext uri="{FF2B5EF4-FFF2-40B4-BE49-F238E27FC236}">
                  <a16:creationId xmlns:a16="http://schemas.microsoft.com/office/drawing/2014/main" id="{BF6FCF6D-48FD-0847-B2C4-B9BFA215CE33}"/>
                </a:ext>
              </a:extLst>
            </p:cNvPr>
            <p:cNvSpPr/>
            <p:nvPr/>
          </p:nvSpPr>
          <p:spPr>
            <a:xfrm>
              <a:off x="0" y="0"/>
              <a:ext cx="1991444" cy="623744"/>
            </a:xfrm>
            <a:prstGeom prst="cloud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24" name="Raio 23">
              <a:extLst>
                <a:ext uri="{FF2B5EF4-FFF2-40B4-BE49-F238E27FC236}">
                  <a16:creationId xmlns:a16="http://schemas.microsoft.com/office/drawing/2014/main" id="{681AF111-DA7A-FC48-8E92-CB22F7AD3FCA}"/>
                </a:ext>
              </a:extLst>
            </p:cNvPr>
            <p:cNvSpPr/>
            <p:nvPr/>
          </p:nvSpPr>
          <p:spPr>
            <a:xfrm>
              <a:off x="1869825" y="239253"/>
              <a:ext cx="613458" cy="216117"/>
            </a:xfrm>
            <a:prstGeom prst="lightningBol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25" name="CaixaDeTexto 5">
              <a:extLst>
                <a:ext uri="{FF2B5EF4-FFF2-40B4-BE49-F238E27FC236}">
                  <a16:creationId xmlns:a16="http://schemas.microsoft.com/office/drawing/2014/main" id="{6E1C091B-80B6-6649-B6F2-A66C622E68F5}"/>
                </a:ext>
              </a:extLst>
            </p:cNvPr>
            <p:cNvSpPr txBox="1"/>
            <p:nvPr/>
          </p:nvSpPr>
          <p:spPr>
            <a:xfrm>
              <a:off x="214121" y="83551"/>
              <a:ext cx="1575435" cy="617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pt-BR" sz="12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 ainda tenho que pagar mensalidade pra sofrer desse jeito...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520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5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Gradiente da Função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2" y="1143000"/>
            <a:ext cx="11280965" cy="5181600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	Minimização do Erro – Ajuste do peso pela Descida do Gradiente</a:t>
            </a:r>
          </a:p>
          <a:p>
            <a:pPr algn="l"/>
            <a:endParaRPr lang="pt-BR" altLang="pt-BR" sz="2800" b="1" dirty="0">
              <a:solidFill>
                <a:schemeClr val="tx1"/>
              </a:solidFill>
            </a:endParaRPr>
          </a:p>
          <a:p>
            <a:pPr algn="l"/>
            <a:endParaRPr lang="pt-BR" altLang="pt-BR" sz="2800" b="1" dirty="0">
              <a:solidFill>
                <a:schemeClr val="tx1"/>
              </a:solidFill>
            </a:endParaRPr>
          </a:p>
          <a:p>
            <a:pPr algn="l"/>
            <a:endParaRPr lang="pt-BR" altLang="pt-BR" sz="2800" b="1" dirty="0">
              <a:solidFill>
                <a:schemeClr val="tx1"/>
              </a:solidFill>
            </a:endParaRPr>
          </a:p>
          <a:p>
            <a:pPr algn="l"/>
            <a:endParaRPr lang="pt-BR" altLang="pt-BR" sz="2800" b="1" dirty="0">
              <a:solidFill>
                <a:schemeClr val="tx1"/>
              </a:solidFill>
            </a:endParaRP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  <a:p>
            <a:pPr algn="l"/>
            <a:r>
              <a:rPr lang="pt-BR" altLang="pt-BR" sz="2800" dirty="0">
                <a:solidFill>
                  <a:schemeClr val="tx1"/>
                </a:solidFill>
              </a:rPr>
              <a:t>			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703177" y="1999833"/>
                <a:ext cx="6364243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77" y="1999833"/>
                <a:ext cx="6364243" cy="119500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845760" y="3487578"/>
                <a:ext cx="440543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>
                    <a:ea typeface="Cambria Math" charset="0"/>
                    <a:cs typeface="Cambria Math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d>
                          <m:d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𝑖𝑛</m:t>
                                </m:r>
                              </m:sub>
                            </m:sSub>
                          </m:e>
                        </m:d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nary>
                  </m:oMath>
                </a14:m>
                <a:endParaRPr lang="pt-BR" sz="3600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60" y="3487578"/>
                <a:ext cx="4405437" cy="553998"/>
              </a:xfrm>
              <a:prstGeom prst="rect">
                <a:avLst/>
              </a:prstGeom>
              <a:blipFill rotWithShape="0">
                <a:blip r:embed="rId6"/>
                <a:stretch>
                  <a:fillRect l="-6371" t="-25275" b="-494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1770019" y="4334314"/>
                <a:ext cx="2556918" cy="1019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=−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019" y="4334314"/>
                <a:ext cx="2556918" cy="101957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/>
              <p:cNvSpPr txBox="1"/>
              <p:nvPr/>
            </p:nvSpPr>
            <p:spPr>
              <a:xfrm>
                <a:off x="2611224" y="5202130"/>
                <a:ext cx="4297523" cy="1476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  <a:p>
                <a:endParaRPr lang="pt-BR" sz="2800" dirty="0"/>
              </a:p>
            </p:txBody>
          </p:sp>
        </mc:Choice>
        <mc:Fallback xmlns="">
          <p:sp>
            <p:nvSpPr>
              <p:cNvPr id="23" name="CaixaDe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224" y="5202130"/>
                <a:ext cx="4297523" cy="1476430"/>
              </a:xfrm>
              <a:prstGeom prst="rect">
                <a:avLst/>
              </a:prstGeom>
              <a:blipFill>
                <a:blip r:embed="rId8"/>
                <a:stretch>
                  <a:fillRect t="-102542" b="-1127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ixaDeTexto 1"/>
          <p:cNvSpPr txBox="1"/>
          <p:nvPr/>
        </p:nvSpPr>
        <p:spPr>
          <a:xfrm>
            <a:off x="8216725" y="4382436"/>
            <a:ext cx="3412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b="1" dirty="0">
                <a:solidFill>
                  <a:srgbClr val="FF0000"/>
                </a:solidFill>
              </a:rPr>
              <a:t>E essa é a Regra  para atualização dos pesos para o Gradiente Descendente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703177" y="4659435"/>
            <a:ext cx="1271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2400" b="1" dirty="0"/>
              <a:t>Como:</a:t>
            </a:r>
            <a:endParaRPr lang="pt-BR" sz="2400" b="1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674833" y="5461240"/>
            <a:ext cx="193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2400" b="1" dirty="0"/>
              <a:t>Tem-se que:</a:t>
            </a:r>
            <a:endParaRPr lang="pt-B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8577436" y="5202130"/>
                <a:ext cx="3190297" cy="1476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  <a:p>
                <a:endParaRPr lang="pt-BR" sz="28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436" y="5202130"/>
                <a:ext cx="3190297" cy="1476430"/>
              </a:xfrm>
              <a:prstGeom prst="rect">
                <a:avLst/>
              </a:prstGeom>
              <a:blipFill>
                <a:blip r:embed="rId9"/>
                <a:stretch>
                  <a:fillRect t="-102542" b="-1127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/>
          <p:cNvSpPr txBox="1"/>
          <p:nvPr/>
        </p:nvSpPr>
        <p:spPr>
          <a:xfrm>
            <a:off x="6846286" y="5461239"/>
            <a:ext cx="1271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2400" b="1" dirty="0"/>
              <a:t>Ou seja:</a:t>
            </a:r>
            <a:endParaRPr lang="pt-BR" sz="2400" b="1" dirty="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10F17F60-5BB4-AE42-9F72-DDC049993228}"/>
              </a:ext>
            </a:extLst>
          </p:cNvPr>
          <p:cNvGrpSpPr/>
          <p:nvPr/>
        </p:nvGrpSpPr>
        <p:grpSpPr>
          <a:xfrm>
            <a:off x="9301745" y="243877"/>
            <a:ext cx="2006166" cy="441960"/>
            <a:chOff x="0" y="0"/>
            <a:chExt cx="2483283" cy="700771"/>
          </a:xfrm>
        </p:grpSpPr>
        <p:sp>
          <p:nvSpPr>
            <p:cNvPr id="25" name="Nuvem 24">
              <a:extLst>
                <a:ext uri="{FF2B5EF4-FFF2-40B4-BE49-F238E27FC236}">
                  <a16:creationId xmlns:a16="http://schemas.microsoft.com/office/drawing/2014/main" id="{4FF2AC17-E7B3-464B-95BF-3604B12D7CE5}"/>
                </a:ext>
              </a:extLst>
            </p:cNvPr>
            <p:cNvSpPr/>
            <p:nvPr/>
          </p:nvSpPr>
          <p:spPr>
            <a:xfrm>
              <a:off x="0" y="0"/>
              <a:ext cx="1991444" cy="623744"/>
            </a:xfrm>
            <a:prstGeom prst="cloud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26" name="Raio 25">
              <a:extLst>
                <a:ext uri="{FF2B5EF4-FFF2-40B4-BE49-F238E27FC236}">
                  <a16:creationId xmlns:a16="http://schemas.microsoft.com/office/drawing/2014/main" id="{4686DE69-CB7F-8046-B9F3-B48038399FD1}"/>
                </a:ext>
              </a:extLst>
            </p:cNvPr>
            <p:cNvSpPr/>
            <p:nvPr/>
          </p:nvSpPr>
          <p:spPr>
            <a:xfrm>
              <a:off x="1869825" y="239253"/>
              <a:ext cx="613458" cy="216117"/>
            </a:xfrm>
            <a:prstGeom prst="lightningBol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27" name="CaixaDeTexto 5">
              <a:extLst>
                <a:ext uri="{FF2B5EF4-FFF2-40B4-BE49-F238E27FC236}">
                  <a16:creationId xmlns:a16="http://schemas.microsoft.com/office/drawing/2014/main" id="{BAF6F3C8-0325-7241-9942-3DDA21C4698B}"/>
                </a:ext>
              </a:extLst>
            </p:cNvPr>
            <p:cNvSpPr txBox="1"/>
            <p:nvPr/>
          </p:nvSpPr>
          <p:spPr>
            <a:xfrm>
              <a:off x="214121" y="83551"/>
              <a:ext cx="1575435" cy="617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Tendi</a:t>
              </a:r>
              <a:r>
                <a:rPr lang="en-US" sz="12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nada…</a:t>
              </a:r>
              <a:endParaRPr lang="pt-BR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49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  <p:bldP spid="23" grpId="0"/>
      <p:bldP spid="2" grpId="0"/>
      <p:bldP spid="3" grpId="0"/>
      <p:bldP spid="17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10211106" cy="673100"/>
          </a:xfrm>
          <a:noFill/>
        </p:spPr>
        <p:txBody>
          <a:bodyPr>
            <a:no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Redes Neurais Artificiais - Conceitos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25455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84504" y="1590147"/>
            <a:ext cx="1972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Neurônio Biológico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694" y="1249633"/>
            <a:ext cx="4810842" cy="534751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351117" y="4338992"/>
            <a:ext cx="3813480" cy="92333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pt-BR" dirty="0"/>
              <a:t>Peso Sináptico</a:t>
            </a:r>
          </a:p>
          <a:p>
            <a:r>
              <a:rPr lang="pt-BR" dirty="0"/>
              <a:t>Influência de um neurônio sobre outro</a:t>
            </a:r>
          </a:p>
          <a:p>
            <a:r>
              <a:rPr lang="pt-BR" dirty="0"/>
              <a:t>Caminho mais forte</a:t>
            </a:r>
          </a:p>
        </p:txBody>
      </p:sp>
      <p:cxnSp>
        <p:nvCxnSpPr>
          <p:cNvPr id="7" name="Conector de Seta Reta 6"/>
          <p:cNvCxnSpPr>
            <a:stCxn id="15" idx="3"/>
          </p:cNvCxnSpPr>
          <p:nvPr/>
        </p:nvCxnSpPr>
        <p:spPr>
          <a:xfrm flipV="1">
            <a:off x="4164597" y="4338992"/>
            <a:ext cx="2258781" cy="4616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32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10199676" cy="673100"/>
          </a:xfrm>
          <a:noFill/>
        </p:spPr>
        <p:txBody>
          <a:bodyPr>
            <a:normAutofit fontScale="90000"/>
          </a:bodyPr>
          <a:lstStyle/>
          <a:p>
            <a:r>
              <a:rPr lang="pt-BR" sz="5300" dirty="0">
                <a:solidFill>
                  <a:schemeClr val="bg1"/>
                </a:solidFill>
              </a:rPr>
              <a:t>Ajuste dos Pesos (</a:t>
            </a:r>
            <a:r>
              <a:rPr lang="pt-BR" sz="5300" dirty="0" err="1">
                <a:solidFill>
                  <a:schemeClr val="bg1"/>
                </a:solidFill>
              </a:rPr>
              <a:t>Backpropagation</a:t>
            </a:r>
            <a:r>
              <a:rPr lang="pt-BR" sz="5300" dirty="0">
                <a:solidFill>
                  <a:schemeClr val="bg1"/>
                </a:solidFill>
              </a:rPr>
              <a:t>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2" y="1154430"/>
            <a:ext cx="11280965" cy="51816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Ou seja, tudo isso pra dizer que o novo peso é realmente dado por:</a:t>
            </a:r>
          </a:p>
          <a:p>
            <a:pPr marL="0" indent="0" algn="l">
              <a:buNone/>
            </a:pPr>
            <a:endParaRPr lang="pt-BR" altLang="pt-BR" b="1" dirty="0"/>
          </a:p>
          <a:p>
            <a:pPr marL="0" indent="0" algn="l">
              <a:buNone/>
            </a:pPr>
            <a:endParaRPr lang="pt-BR" altLang="pt-BR" sz="2800" b="1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endParaRPr lang="pt-BR" altLang="pt-BR" b="1" dirty="0"/>
          </a:p>
          <a:p>
            <a:pPr marL="0" indent="0" algn="l">
              <a:buNone/>
            </a:pPr>
            <a:endParaRPr lang="pt-BR" altLang="pt-BR" sz="2800" b="1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altLang="pt-BR" b="1" dirty="0"/>
              <a:t>Pra dizer que, se você usar o valor do gradiente da função de erro, estará se dirigindo ao erro mínimo</a:t>
            </a:r>
            <a:endParaRPr lang="pt-BR" altLang="pt-BR" sz="2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2300167" y="2757701"/>
                <a:ext cx="4524252" cy="539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−1)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167" y="2757701"/>
                <a:ext cx="4524252" cy="539828"/>
              </a:xfrm>
              <a:prstGeom prst="rect">
                <a:avLst/>
              </a:prstGeom>
              <a:blipFill>
                <a:blip r:embed="rId4"/>
                <a:stretch>
                  <a:fillRect t="-4545" r="-1955" b="-2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ixaDeTexto 14">
            <a:extLst>
              <a:ext uri="{FF2B5EF4-FFF2-40B4-BE49-F238E27FC236}">
                <a16:creationId xmlns:a16="http://schemas.microsoft.com/office/drawing/2014/main" id="{627A102B-D752-9F9C-6788-CA123290582F}"/>
              </a:ext>
            </a:extLst>
          </p:cNvPr>
          <p:cNvSpPr txBox="1"/>
          <p:nvPr/>
        </p:nvSpPr>
        <p:spPr>
          <a:xfrm>
            <a:off x="1010761" y="6043672"/>
            <a:ext cx="9395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ATENÇÃO: Pronto, a partir de agora acabou a loucura e pode voltar a “entender”.</a:t>
            </a:r>
          </a:p>
        </p:txBody>
      </p:sp>
    </p:spTree>
    <p:extLst>
      <p:ext uri="{BB962C8B-B14F-4D97-AF65-F5344CB8AC3E}">
        <p14:creationId xmlns:p14="http://schemas.microsoft.com/office/powerpoint/2010/main" val="121661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Gradiente da Função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>
            <a:hlinkClick r:id="" action="ppaction://noaction">
              <a:snd r:embed="rId3" name="chimes.wav"/>
            </a:hlinkClick>
          </p:cNvPr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	Taxa de Aprendizagem</a:t>
            </a: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É  um valor entre 0 e 1 que acelera ou desacelera a aprendizagem.</a:t>
            </a:r>
          </a:p>
          <a:p>
            <a:pPr marL="0" indent="0" algn="l">
              <a:buNone/>
            </a:pPr>
            <a:endParaRPr lang="pt-BR" dirty="0"/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Um valor muito pequeno, causa lentidão na aprendizagem.</a:t>
            </a: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Com um valor muito alto, corre o risco de passar do ponto de mínimo.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DB84C7E-A3F4-3245-B5E6-89B855DF7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127" y="3610221"/>
            <a:ext cx="4523740" cy="2693682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946883C-8E99-CC4F-842C-E746F485114A}"/>
              </a:ext>
            </a:extLst>
          </p:cNvPr>
          <p:cNvGrpSpPr/>
          <p:nvPr/>
        </p:nvGrpSpPr>
        <p:grpSpPr>
          <a:xfrm>
            <a:off x="8621600" y="206411"/>
            <a:ext cx="2743200" cy="700405"/>
            <a:chOff x="0" y="0"/>
            <a:chExt cx="2483283" cy="700817"/>
          </a:xfrm>
        </p:grpSpPr>
        <p:sp>
          <p:nvSpPr>
            <p:cNvPr id="15" name="Nuvem 14">
              <a:extLst>
                <a:ext uri="{FF2B5EF4-FFF2-40B4-BE49-F238E27FC236}">
                  <a16:creationId xmlns:a16="http://schemas.microsoft.com/office/drawing/2014/main" id="{EFD44686-83A3-FA41-8FB7-44AB028037D8}"/>
                </a:ext>
              </a:extLst>
            </p:cNvPr>
            <p:cNvSpPr/>
            <p:nvPr/>
          </p:nvSpPr>
          <p:spPr>
            <a:xfrm>
              <a:off x="0" y="0"/>
              <a:ext cx="1991444" cy="623744"/>
            </a:xfrm>
            <a:prstGeom prst="cloud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8" name="Raio 17">
              <a:extLst>
                <a:ext uri="{FF2B5EF4-FFF2-40B4-BE49-F238E27FC236}">
                  <a16:creationId xmlns:a16="http://schemas.microsoft.com/office/drawing/2014/main" id="{8961C78B-ABDD-7541-BB16-34630FF3B178}"/>
                </a:ext>
              </a:extLst>
            </p:cNvPr>
            <p:cNvSpPr/>
            <p:nvPr/>
          </p:nvSpPr>
          <p:spPr>
            <a:xfrm>
              <a:off x="1869825" y="239253"/>
              <a:ext cx="613458" cy="216117"/>
            </a:xfrm>
            <a:prstGeom prst="lightningBol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9" name="CaixaDeTexto 5">
              <a:extLst>
                <a:ext uri="{FF2B5EF4-FFF2-40B4-BE49-F238E27FC236}">
                  <a16:creationId xmlns:a16="http://schemas.microsoft.com/office/drawing/2014/main" id="{8E2CAE20-0D6F-4E4D-8971-974B772ABA9F}"/>
                </a:ext>
              </a:extLst>
            </p:cNvPr>
            <p:cNvSpPr txBox="1"/>
            <p:nvPr/>
          </p:nvSpPr>
          <p:spPr>
            <a:xfrm>
              <a:off x="214195" y="83597"/>
              <a:ext cx="1575435" cy="617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Que desenhinho mais chulé</a:t>
              </a:r>
              <a:endParaRPr lang="pt-BR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080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Descida do Gradiente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 fontScale="92500"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	Gradiente Descendente - GD</a:t>
            </a: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Usa todos os exemplos em cada iteração para se chegar a um conjunto de pesos. 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Muito pesado computacionalmente.</a:t>
            </a: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Desce de uma forma mais direta ao ponto de mínimo mas de forma mais lenta. 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Mostrar exemplo: </a:t>
            </a:r>
          </a:p>
          <a:p>
            <a:pPr marL="0" indent="0" algn="l">
              <a:buNone/>
            </a:pPr>
            <a:r>
              <a:rPr lang="pt-BR" u="sng" dirty="0">
                <a:solidFill>
                  <a:srgbClr val="FF0000"/>
                </a:solidFill>
              </a:rPr>
              <a:t>Material 02 - 1 – Exemplo 1 – Excel - </a:t>
            </a:r>
            <a:r>
              <a:rPr lang="pt-BR" u="sng" dirty="0" err="1">
                <a:solidFill>
                  <a:srgbClr val="FF0000"/>
                </a:solidFill>
              </a:rPr>
              <a:t>Generico</a:t>
            </a:r>
            <a:r>
              <a:rPr lang="pt-BR" u="sng" dirty="0">
                <a:solidFill>
                  <a:srgbClr val="FF0000"/>
                </a:solidFill>
              </a:rPr>
              <a:t> – </a:t>
            </a:r>
            <a:r>
              <a:rPr lang="pt-BR" u="sng" dirty="0" err="1">
                <a:solidFill>
                  <a:srgbClr val="FF0000"/>
                </a:solidFill>
              </a:rPr>
              <a:t>GD.xlsx</a:t>
            </a:r>
            <a:r>
              <a:rPr lang="pt-BR" u="sng" dirty="0">
                <a:solidFill>
                  <a:srgbClr val="FF0000"/>
                </a:solidFill>
              </a:rPr>
              <a:t> 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CEC51E4-B9D9-7E4E-A132-F4507350F631}"/>
                  </a:ext>
                </a:extLst>
              </p:cNvPr>
              <p:cNvSpPr txBox="1"/>
              <p:nvPr/>
            </p:nvSpPr>
            <p:spPr>
              <a:xfrm>
                <a:off x="691515" y="4379708"/>
                <a:ext cx="4727833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𝑛𝑜𝑣𝑜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𝑎𝑛𝑡𝑒𝑟𝑖𝑜𝑟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CEC51E4-B9D9-7E4E-A132-F4507350F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15" y="4379708"/>
                <a:ext cx="4727833" cy="672235"/>
              </a:xfrm>
              <a:prstGeom prst="rect">
                <a:avLst/>
              </a:prstGeom>
              <a:blipFill>
                <a:blip r:embed="rId5"/>
                <a:stretch>
                  <a:fillRect t="-144444" b="-1962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B751BCA0-E3F9-5D44-BBE3-0D267D421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447" y="4265409"/>
            <a:ext cx="2745740" cy="204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0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Descida do Gradiente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	Gradiente Descendente Estocástico - SGD</a:t>
            </a: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Usa 1 exemplo em cada iteração, calcula novo peso e segue para o próximo exemplo com esse peso. 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Mais leve que o primeiro. Tem uma trajetória com mais ruídos (desvios) mas converge mais rapidamente que o GD.</a:t>
            </a:r>
          </a:p>
          <a:p>
            <a:pPr marL="0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	</a:t>
            </a:r>
            <a:r>
              <a:rPr lang="pt-BR" dirty="0"/>
              <a:t> 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Mostrar exemplo: </a:t>
            </a:r>
          </a:p>
          <a:p>
            <a:pPr marL="0" indent="0" algn="l">
              <a:buNone/>
            </a:pPr>
            <a:r>
              <a:rPr lang="pt-BR" sz="2600" u="sng" dirty="0">
                <a:solidFill>
                  <a:srgbClr val="FF0000"/>
                </a:solidFill>
              </a:rPr>
              <a:t>Material 02 - 1 – Exemplo 1 – Excel - </a:t>
            </a:r>
            <a:r>
              <a:rPr lang="pt-BR" sz="2600" u="sng" dirty="0" err="1">
                <a:solidFill>
                  <a:srgbClr val="FF0000"/>
                </a:solidFill>
              </a:rPr>
              <a:t>Generico</a:t>
            </a:r>
            <a:r>
              <a:rPr lang="pt-BR" sz="2600" u="sng" dirty="0">
                <a:solidFill>
                  <a:srgbClr val="FF0000"/>
                </a:solidFill>
              </a:rPr>
              <a:t> – </a:t>
            </a:r>
            <a:r>
              <a:rPr lang="pt-BR" sz="2600" u="sng" dirty="0" err="1">
                <a:solidFill>
                  <a:srgbClr val="FF0000"/>
                </a:solidFill>
              </a:rPr>
              <a:t>SGD.xlsx</a:t>
            </a:r>
            <a:r>
              <a:rPr lang="pt-BR" sz="2600" u="sng" dirty="0">
                <a:solidFill>
                  <a:srgbClr val="FF0000"/>
                </a:solidFill>
              </a:rPr>
              <a:t> 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CEC51E4-B9D9-7E4E-A132-F4507350F631}"/>
                  </a:ext>
                </a:extLst>
              </p:cNvPr>
              <p:cNvSpPr txBox="1"/>
              <p:nvPr/>
            </p:nvSpPr>
            <p:spPr>
              <a:xfrm>
                <a:off x="622935" y="3924751"/>
                <a:ext cx="4171142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𝑛𝑜𝑣𝑜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𝑎𝑛𝑡𝑒𝑟𝑖𝑜𝑟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CEC51E4-B9D9-7E4E-A132-F4507350F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35" y="3924751"/>
                <a:ext cx="4171142" cy="672235"/>
              </a:xfrm>
              <a:prstGeom prst="rect">
                <a:avLst/>
              </a:prstGeom>
              <a:blipFill>
                <a:blip r:embed="rId5"/>
                <a:stretch>
                  <a:fillRect t="-144444" b="-198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25E23509-A829-3143-B90D-CFD43AF34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607" y="3627860"/>
            <a:ext cx="3624580" cy="26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2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Descida do Gradiente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	Gradiente Descendente Estocástico </a:t>
            </a:r>
            <a:r>
              <a:rPr lang="pt-BR" altLang="pt-BR" sz="2800" b="1" dirty="0" err="1">
                <a:solidFill>
                  <a:schemeClr val="tx1"/>
                </a:solidFill>
              </a:rPr>
              <a:t>Mini-batch</a:t>
            </a:r>
            <a:r>
              <a:rPr lang="pt-BR" altLang="pt-BR" sz="2800" b="1" dirty="0">
                <a:solidFill>
                  <a:schemeClr val="tx1"/>
                </a:solidFill>
              </a:rPr>
              <a:t> – SGD </a:t>
            </a:r>
            <a:r>
              <a:rPr lang="pt-BR" altLang="pt-BR" sz="2800" b="1" dirty="0" err="1">
                <a:solidFill>
                  <a:schemeClr val="tx1"/>
                </a:solidFill>
              </a:rPr>
              <a:t>Mini-batch</a:t>
            </a:r>
            <a:endParaRPr lang="pt-BR" altLang="pt-BR" sz="2800" b="1" dirty="0">
              <a:solidFill>
                <a:schemeClr val="tx1"/>
              </a:solidFill>
            </a:endParaRP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Usa </a:t>
            </a:r>
            <a:r>
              <a:rPr lang="pt-BR" sz="2800" dirty="0" err="1">
                <a:solidFill>
                  <a:schemeClr val="tx1"/>
                </a:solidFill>
              </a:rPr>
              <a:t>k</a:t>
            </a:r>
            <a:r>
              <a:rPr lang="pt-BR" sz="2800" dirty="0">
                <a:solidFill>
                  <a:schemeClr val="tx1"/>
                </a:solidFill>
              </a:rPr>
              <a:t> exemplos em cada iteração, calcula novo peso e segue para o próximo </a:t>
            </a:r>
            <a:r>
              <a:rPr lang="pt-BR" sz="2800" dirty="0" err="1">
                <a:solidFill>
                  <a:schemeClr val="tx1"/>
                </a:solidFill>
              </a:rPr>
              <a:t>k</a:t>
            </a:r>
            <a:r>
              <a:rPr lang="pt-BR" sz="2800" dirty="0">
                <a:solidFill>
                  <a:schemeClr val="tx1"/>
                </a:solidFill>
              </a:rPr>
              <a:t> com esse peso.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Dependendo dos dados, converge mais rápido que os anteriores apesar do caminho ser ainda mais tortuoso. </a:t>
            </a:r>
          </a:p>
          <a:p>
            <a:pPr marL="0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	</a:t>
            </a:r>
            <a:r>
              <a:rPr lang="pt-BR" dirty="0"/>
              <a:t> 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Mostrar exemplo: </a:t>
            </a:r>
          </a:p>
          <a:p>
            <a:pPr marL="0" indent="0" algn="l">
              <a:buNone/>
            </a:pPr>
            <a:r>
              <a:rPr lang="pt-BR" u="sng" dirty="0">
                <a:solidFill>
                  <a:srgbClr val="FF0000"/>
                </a:solidFill>
              </a:rPr>
              <a:t>Material 02 - 1 – Exemplo 1 – Excel - </a:t>
            </a:r>
            <a:r>
              <a:rPr lang="pt-BR" u="sng" dirty="0" err="1">
                <a:solidFill>
                  <a:srgbClr val="FF0000"/>
                </a:solidFill>
              </a:rPr>
              <a:t>Generico</a:t>
            </a:r>
            <a:r>
              <a:rPr lang="pt-BR" u="sng" dirty="0">
                <a:solidFill>
                  <a:srgbClr val="FF0000"/>
                </a:solidFill>
              </a:rPr>
              <a:t> – SGD Mini-</a:t>
            </a:r>
            <a:r>
              <a:rPr lang="pt-BR" u="sng" dirty="0" err="1">
                <a:solidFill>
                  <a:srgbClr val="FF0000"/>
                </a:solidFill>
              </a:rPr>
              <a:t>batch.xlsx</a:t>
            </a:r>
            <a:r>
              <a:rPr lang="pt-BR" u="sng" dirty="0">
                <a:solidFill>
                  <a:srgbClr val="FF0000"/>
                </a:solidFill>
              </a:rPr>
              <a:t> </a:t>
            </a:r>
            <a:endParaRPr lang="pt-BR" sz="2800" u="sng" dirty="0">
              <a:solidFill>
                <a:srgbClr val="FF0000"/>
              </a:solidFill>
            </a:endParaRPr>
          </a:p>
          <a:p>
            <a:pPr algn="l"/>
            <a:endParaRPr lang="pt-BR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CEC51E4-B9D9-7E4E-A132-F4507350F631}"/>
                  </a:ext>
                </a:extLst>
              </p:cNvPr>
              <p:cNvSpPr txBox="1"/>
              <p:nvPr/>
            </p:nvSpPr>
            <p:spPr>
              <a:xfrm>
                <a:off x="531495" y="4208374"/>
                <a:ext cx="4783617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𝑛𝑜𝑣𝑜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𝑎𝑛𝑡𝑒𝑟𝑖𝑜𝑟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CEC51E4-B9D9-7E4E-A132-F4507350F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5" y="4208374"/>
                <a:ext cx="4783617" cy="672235"/>
              </a:xfrm>
              <a:prstGeom prst="rect">
                <a:avLst/>
              </a:prstGeom>
              <a:blipFill>
                <a:blip r:embed="rId5"/>
                <a:stretch>
                  <a:fillRect t="-144444" b="-198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50FE4D20-2D88-5E44-8B71-3D6A12EAEE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896" y="3388495"/>
            <a:ext cx="2771572" cy="234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1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Descida do Gradiente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>
            <a:hlinkClick r:id="" action="ppaction://noaction">
              <a:snd r:embed="rId3" name="chimes.wav"/>
            </a:hlinkClick>
          </p:cNvPr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46863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	Momento</a:t>
            </a:r>
          </a:p>
          <a:p>
            <a:pPr marL="0" indent="0" algn="just">
              <a:buNone/>
            </a:pPr>
            <a:r>
              <a:rPr lang="pt-BR" sz="2800" dirty="0">
                <a:solidFill>
                  <a:schemeClr val="tx1"/>
                </a:solidFill>
              </a:rPr>
              <a:t>Responsável por escapar de mínimos locais onde o algoritmo ficará tendencioso a usá-los, então pode ser que seu algoritmo sempre fique atualizando os pesos com os mesmos valores e esses valores nem sempre são os corretos, pois existe um mínimo global na superfície de erro.</a:t>
            </a:r>
          </a:p>
          <a:p>
            <a:pPr marL="0" indent="0" algn="just">
              <a:buNone/>
            </a:pPr>
            <a:r>
              <a:rPr lang="pt-BR" sz="2800" dirty="0">
                <a:solidFill>
                  <a:schemeClr val="tx1"/>
                </a:solidFill>
              </a:rPr>
              <a:t>O Momento </a:t>
            </a:r>
            <a:r>
              <a:rPr lang="pt-BR" dirty="0"/>
              <a:t>é</a:t>
            </a:r>
            <a:r>
              <a:rPr lang="pt-BR" sz="2800" dirty="0">
                <a:solidFill>
                  <a:schemeClr val="tx1"/>
                </a:solidFill>
              </a:rPr>
              <a:t> um valor entre 0 e 1 multiplicado pelo peso anterior.</a:t>
            </a: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632567" y="5080890"/>
                <a:ext cx="4993034" cy="539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−1)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67" y="5080890"/>
                <a:ext cx="4993034" cy="539828"/>
              </a:xfrm>
              <a:prstGeom prst="rect">
                <a:avLst/>
              </a:prstGeom>
              <a:blipFill>
                <a:blip r:embed="rId5"/>
                <a:stretch>
                  <a:fillRect l="-254" t="-6818" r="-2538" b="-227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632567" y="5758950"/>
                <a:ext cx="36933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>
                    <a:ea typeface="Cambria Math" charset="0"/>
                    <a:cs typeface="Cambria Math" charset="0"/>
                  </a:rPr>
                  <a:t>Onde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é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𝑜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𝑚𝑜𝑚𝑒𝑛𝑡𝑜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67" y="5758950"/>
                <a:ext cx="3693383" cy="492443"/>
              </a:xfrm>
              <a:prstGeom prst="rect">
                <a:avLst/>
              </a:prstGeom>
              <a:blipFill>
                <a:blip r:embed="rId6"/>
                <a:stretch>
                  <a:fillRect l="-6507" t="-22500" r="-1712" b="-4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CDD77A4-215B-FA4D-99F2-47AA55DAACB3}"/>
              </a:ext>
            </a:extLst>
          </p:cNvPr>
          <p:cNvGrpSpPr/>
          <p:nvPr/>
        </p:nvGrpSpPr>
        <p:grpSpPr>
          <a:xfrm>
            <a:off x="8509321" y="110927"/>
            <a:ext cx="2743200" cy="700405"/>
            <a:chOff x="0" y="0"/>
            <a:chExt cx="2483283" cy="700817"/>
          </a:xfrm>
        </p:grpSpPr>
        <p:sp>
          <p:nvSpPr>
            <p:cNvPr id="15" name="Nuvem 14">
              <a:extLst>
                <a:ext uri="{FF2B5EF4-FFF2-40B4-BE49-F238E27FC236}">
                  <a16:creationId xmlns:a16="http://schemas.microsoft.com/office/drawing/2014/main" id="{B0C3C8B3-9FF6-944E-914D-BB3AB8F74819}"/>
                </a:ext>
              </a:extLst>
            </p:cNvPr>
            <p:cNvSpPr/>
            <p:nvPr/>
          </p:nvSpPr>
          <p:spPr>
            <a:xfrm>
              <a:off x="0" y="0"/>
              <a:ext cx="1991444" cy="623744"/>
            </a:xfrm>
            <a:prstGeom prst="cloud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9" name="Raio 18">
              <a:extLst>
                <a:ext uri="{FF2B5EF4-FFF2-40B4-BE49-F238E27FC236}">
                  <a16:creationId xmlns:a16="http://schemas.microsoft.com/office/drawing/2014/main" id="{49A1E88B-A53F-6F48-A3FE-705C3C7A6B33}"/>
                </a:ext>
              </a:extLst>
            </p:cNvPr>
            <p:cNvSpPr/>
            <p:nvPr/>
          </p:nvSpPr>
          <p:spPr>
            <a:xfrm>
              <a:off x="1869825" y="239253"/>
              <a:ext cx="613458" cy="216117"/>
            </a:xfrm>
            <a:prstGeom prst="lightningBol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20" name="CaixaDeTexto 5">
              <a:extLst>
                <a:ext uri="{FF2B5EF4-FFF2-40B4-BE49-F238E27FC236}">
                  <a16:creationId xmlns:a16="http://schemas.microsoft.com/office/drawing/2014/main" id="{81E4BC03-1259-BD45-94C0-A39603D52B26}"/>
                </a:ext>
              </a:extLst>
            </p:cNvPr>
            <p:cNvSpPr txBox="1"/>
            <p:nvPr/>
          </p:nvSpPr>
          <p:spPr>
            <a:xfrm>
              <a:off x="214195" y="83597"/>
              <a:ext cx="1575435" cy="617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pt-BR" sz="12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Momento? De desistir???</a:t>
              </a:r>
              <a:endParaRPr lang="pt-BR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5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Descida do Gradiente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46863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	Momento</a:t>
            </a: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  <a:ea typeface="Cambria Math" charset="0"/>
              </a:rPr>
              <a:t>A adição desse parâmetro permite controlar a velocidade das mudanças nos parâmetros W da rede. Isso é feito criando um fator que dá peso para a atual direção do gradiente, e previne que uma nova atualização dos parâmetros Wi+1 se desvie muito da atual direção de busca no espaço dos parâmetros.</a:t>
            </a:r>
            <a:endParaRPr lang="pt-BR" altLang="pt-BR" sz="2800" dirty="0">
              <a:solidFill>
                <a:schemeClr val="tx1"/>
              </a:solidFill>
              <a:ea typeface="Cambria Math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B4B3125-592E-1940-BA8B-D2A75B163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50" y="3680461"/>
            <a:ext cx="5069840" cy="272730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246A310-54FA-B446-8B4D-E6D5710282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577" y="3641939"/>
            <a:ext cx="5608692" cy="28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0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Descida do Gradiente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6343967" cy="5257800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	Momento - Exemplo</a:t>
            </a:r>
          </a:p>
          <a:p>
            <a:pPr algn="l"/>
            <a:endParaRPr lang="pt-BR" altLang="pt-BR" sz="2800" dirty="0">
              <a:solidFill>
                <a:schemeClr val="tx1"/>
              </a:solidFill>
            </a:endParaRPr>
          </a:p>
          <a:p>
            <a:pPr algn="just"/>
            <a:r>
              <a:rPr lang="pt-BR" sz="2800" dirty="0">
                <a:solidFill>
                  <a:schemeClr val="tx1"/>
                </a:solidFill>
              </a:rPr>
              <a:t>Responsável por fazer com que sua atualização de peso não tome uma atualização muito brusca, como por exemplo, seu peso atual é de 10.55 e você atualiza ele para 50.10, o momentum faz com que você continue seguindo a linha de valores próximos à 10.55, como 11 ou 9 por exemplo.</a:t>
            </a:r>
          </a:p>
          <a:p>
            <a:pPr algn="just"/>
            <a:r>
              <a:rPr lang="pt-BR" sz="2800" dirty="0">
                <a:solidFill>
                  <a:schemeClr val="tx1"/>
                </a:solidFill>
              </a:rPr>
              <a:t>Ou, no sentido inverso, incrementa o peso quando chega num mínimo que pode ser local para tentar passar por ele e buscar o mínimo global.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30" y="2111075"/>
            <a:ext cx="5299338" cy="304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8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Descida do Gradiente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46863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b="1" dirty="0"/>
              <a:t>    </a:t>
            </a:r>
            <a:r>
              <a:rPr lang="pt-BR" altLang="pt-BR" sz="2800" b="1" dirty="0">
                <a:solidFill>
                  <a:schemeClr val="tx1"/>
                </a:solidFill>
              </a:rPr>
              <a:t>Momento</a:t>
            </a: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695" y="1342501"/>
            <a:ext cx="6858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1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Descida do Gradiente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>
            <a:hlinkClick r:id="" action="ppaction://noaction">
              <a:snd r:embed="rId3" name="chimes.wav"/>
            </a:hlinkClick>
          </p:cNvPr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	Decaimento (</a:t>
            </a:r>
            <a:r>
              <a:rPr lang="pt-BR" altLang="pt-BR" sz="2800" b="1" dirty="0" err="1">
                <a:solidFill>
                  <a:schemeClr val="tx1"/>
                </a:solidFill>
              </a:rPr>
              <a:t>Decay</a:t>
            </a:r>
            <a:r>
              <a:rPr lang="pt-BR" altLang="pt-BR" sz="2800" b="1" dirty="0">
                <a:solidFill>
                  <a:schemeClr val="tx1"/>
                </a:solidFill>
              </a:rPr>
              <a:t>)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algn="l"/>
            <a:r>
              <a:rPr lang="pt-BR" sz="2800" dirty="0">
                <a:solidFill>
                  <a:schemeClr val="tx1"/>
                </a:solidFill>
              </a:rPr>
              <a:t>Nas etapas iniciais, o uso de passos maiores ajuda a acelerar a convergência. No entanto, à medida que o algoritmo avança, é necessária a redução do passo, para que seja possível ajustes mais finos. </a:t>
            </a:r>
          </a:p>
          <a:p>
            <a:pPr algn="l"/>
            <a:r>
              <a:rPr lang="pt-BR" sz="2800" dirty="0" err="1">
                <a:solidFill>
                  <a:schemeClr val="tx1"/>
                </a:solidFill>
              </a:rPr>
              <a:t>Decay</a:t>
            </a:r>
            <a:r>
              <a:rPr lang="pt-BR" sz="2800" dirty="0">
                <a:solidFill>
                  <a:schemeClr val="tx1"/>
                </a:solidFill>
              </a:rPr>
              <a:t> e um método de redução da taxa de aprendizagem por um determinado fator a cada conjunto de épocas. </a:t>
            </a:r>
          </a:p>
          <a:p>
            <a:pPr algn="l"/>
            <a:r>
              <a:rPr lang="pt-BR" sz="2800" dirty="0">
                <a:solidFill>
                  <a:schemeClr val="tx1"/>
                </a:solidFill>
              </a:rPr>
              <a:t>Seu objetivo é tentar otimizar a descida do gradiente pelo ajuste da taxa.</a:t>
            </a:r>
          </a:p>
          <a:p>
            <a:pPr algn="l"/>
            <a:r>
              <a:rPr lang="pt-BR" sz="2800" dirty="0">
                <a:solidFill>
                  <a:schemeClr val="tx1"/>
                </a:solidFill>
              </a:rPr>
              <a:t>Os algoritmos dos pacotes em </a:t>
            </a:r>
            <a:r>
              <a:rPr lang="pt-BR" sz="2800" dirty="0" err="1">
                <a:solidFill>
                  <a:schemeClr val="tx1"/>
                </a:solidFill>
              </a:rPr>
              <a:t>R</a:t>
            </a:r>
            <a:r>
              <a:rPr lang="pt-BR" sz="2800" dirty="0">
                <a:solidFill>
                  <a:schemeClr val="tx1"/>
                </a:solidFill>
              </a:rPr>
              <a:t> informam esse valor ao final do treinamento.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05AD1C6-61AE-0C42-A9FD-451452E7052E}"/>
              </a:ext>
            </a:extLst>
          </p:cNvPr>
          <p:cNvGrpSpPr/>
          <p:nvPr/>
        </p:nvGrpSpPr>
        <p:grpSpPr>
          <a:xfrm>
            <a:off x="8751775" y="138232"/>
            <a:ext cx="2482850" cy="683069"/>
            <a:chOff x="0" y="0"/>
            <a:chExt cx="2483283" cy="700771"/>
          </a:xfrm>
        </p:grpSpPr>
        <p:sp>
          <p:nvSpPr>
            <p:cNvPr id="15" name="Nuvem 14">
              <a:extLst>
                <a:ext uri="{FF2B5EF4-FFF2-40B4-BE49-F238E27FC236}">
                  <a16:creationId xmlns:a16="http://schemas.microsoft.com/office/drawing/2014/main" id="{041F978A-DF6A-914D-AF4A-C05CD1736F44}"/>
                </a:ext>
              </a:extLst>
            </p:cNvPr>
            <p:cNvSpPr/>
            <p:nvPr/>
          </p:nvSpPr>
          <p:spPr>
            <a:xfrm>
              <a:off x="0" y="0"/>
              <a:ext cx="1991444" cy="623744"/>
            </a:xfrm>
            <a:prstGeom prst="cloud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7" name="Raio 16">
              <a:extLst>
                <a:ext uri="{FF2B5EF4-FFF2-40B4-BE49-F238E27FC236}">
                  <a16:creationId xmlns:a16="http://schemas.microsoft.com/office/drawing/2014/main" id="{B34EDCA7-3045-2F49-BBFA-E0FBF478FE07}"/>
                </a:ext>
              </a:extLst>
            </p:cNvPr>
            <p:cNvSpPr/>
            <p:nvPr/>
          </p:nvSpPr>
          <p:spPr>
            <a:xfrm>
              <a:off x="1869825" y="239253"/>
              <a:ext cx="613458" cy="216117"/>
            </a:xfrm>
            <a:prstGeom prst="lightningBol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8" name="CaixaDeTexto 5">
              <a:extLst>
                <a:ext uri="{FF2B5EF4-FFF2-40B4-BE49-F238E27FC236}">
                  <a16:creationId xmlns:a16="http://schemas.microsoft.com/office/drawing/2014/main" id="{584E6FDF-9565-6540-BC84-13A86D307F60}"/>
                </a:ext>
              </a:extLst>
            </p:cNvPr>
            <p:cNvSpPr txBox="1"/>
            <p:nvPr/>
          </p:nvSpPr>
          <p:spPr>
            <a:xfrm>
              <a:off x="214121" y="83551"/>
              <a:ext cx="1575435" cy="617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pt-BR" sz="12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Decaimento só se for do meu ânimo</a:t>
              </a:r>
              <a:endParaRPr lang="pt-BR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87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25455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A5F8F9D-C99F-7047-A7FE-A9415EF3B57E}"/>
              </a:ext>
            </a:extLst>
          </p:cNvPr>
          <p:cNvSpPr/>
          <p:nvPr/>
        </p:nvSpPr>
        <p:spPr>
          <a:xfrm>
            <a:off x="384504" y="1507502"/>
            <a:ext cx="1166996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O aprendizado ocorre por sucessivas modificações nas sinapses que interconectam os neurônios, em função da maior ou menor liberação de neurotransmissores.</a:t>
            </a:r>
          </a:p>
          <a:p>
            <a:endParaRPr lang="pt-BR" sz="3200" dirty="0"/>
          </a:p>
          <a:p>
            <a:r>
              <a:rPr lang="pt-BR" sz="3200" dirty="0"/>
              <a:t>À medida que novos eventos ocorrem, determinadas ligações entre neurônios são reforçadas, enquanto outras enfraquecidas. </a:t>
            </a:r>
          </a:p>
          <a:p>
            <a:endParaRPr lang="pt-BR" sz="3200" dirty="0"/>
          </a:p>
          <a:p>
            <a:r>
              <a:rPr lang="pt-BR" sz="3200" dirty="0"/>
              <a:t>Estes ajustes nas ligações entre os neurônios durante o processo de aprendizado é uma das mais importantes características das redes neurais artificiais.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BD5D462D-4BFE-7B45-90D5-EBFB2C16AE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10211106" cy="673100"/>
          </a:xfrm>
          <a:noFill/>
        </p:spPr>
        <p:txBody>
          <a:bodyPr>
            <a:no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Redes Neurais Artificiais - Conceitos</a:t>
            </a:r>
          </a:p>
        </p:txBody>
      </p:sp>
    </p:spTree>
    <p:extLst>
      <p:ext uri="{BB962C8B-B14F-4D97-AF65-F5344CB8AC3E}">
        <p14:creationId xmlns:p14="http://schemas.microsoft.com/office/powerpoint/2010/main" val="275890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Descida do Gradiente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	Decaimento (</a:t>
            </a:r>
            <a:r>
              <a:rPr lang="pt-BR" altLang="pt-BR" sz="2800" b="1" dirty="0" err="1">
                <a:solidFill>
                  <a:schemeClr val="tx1"/>
                </a:solidFill>
              </a:rPr>
              <a:t>Decay</a:t>
            </a:r>
            <a:r>
              <a:rPr lang="pt-BR" altLang="pt-BR" sz="2800" b="1" dirty="0">
                <a:solidFill>
                  <a:schemeClr val="tx1"/>
                </a:solidFill>
              </a:rPr>
              <a:t>)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Principais fórmulas de ajuste de </a:t>
            </a:r>
            <a:r>
              <a:rPr lang="pt-BR" sz="2800" dirty="0" err="1">
                <a:solidFill>
                  <a:schemeClr val="tx1"/>
                </a:solidFill>
              </a:rPr>
              <a:t>decay</a:t>
            </a:r>
            <a:r>
              <a:rPr lang="pt-BR" sz="2800" dirty="0"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pt-BR" sz="2800" dirty="0">
                <a:solidFill>
                  <a:schemeClr val="tx1"/>
                </a:solidFill>
              </a:rPr>
              <a:t>Ajuste Linear: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algn="l"/>
            <a:r>
              <a:rPr lang="pt-BR" sz="2800" dirty="0">
                <a:solidFill>
                  <a:schemeClr val="tx1"/>
                </a:solidFill>
              </a:rPr>
              <a:t>Ajuste exponencial: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25A44B3-5A9E-394A-B3FF-1F26CD826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" y="3322319"/>
            <a:ext cx="5181600" cy="11049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38572C7-E680-0F46-8C65-DD6813D60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" y="5365373"/>
            <a:ext cx="66294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5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Descida do Gradiente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	Decaimento (</a:t>
            </a:r>
            <a:r>
              <a:rPr lang="pt-BR" altLang="pt-BR" sz="2800" b="1" dirty="0" err="1">
                <a:solidFill>
                  <a:schemeClr val="tx1"/>
                </a:solidFill>
              </a:rPr>
              <a:t>Decay</a:t>
            </a:r>
            <a:r>
              <a:rPr lang="pt-BR" altLang="pt-BR" sz="2800" b="1" dirty="0">
                <a:solidFill>
                  <a:schemeClr val="tx1"/>
                </a:solidFill>
              </a:rPr>
              <a:t>)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Principais fórmulas de ajuste de </a:t>
            </a:r>
            <a:r>
              <a:rPr lang="pt-BR" sz="2800" dirty="0" err="1">
                <a:solidFill>
                  <a:schemeClr val="tx1"/>
                </a:solidFill>
              </a:rPr>
              <a:t>decay</a:t>
            </a:r>
            <a:r>
              <a:rPr lang="pt-BR" sz="2800" dirty="0"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pt-BR" sz="2800" dirty="0">
                <a:solidFill>
                  <a:schemeClr val="tx1"/>
                </a:solidFill>
              </a:rPr>
              <a:t>Ajuste por passo: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algn="l"/>
            <a:endParaRPr lang="pt-BR" sz="2800" dirty="0">
              <a:solidFill>
                <a:schemeClr val="tx1"/>
              </a:solidFill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D1DDD3A-5D11-ED4B-A68B-11308880FC5B}"/>
              </a:ext>
            </a:extLst>
          </p:cNvPr>
          <p:cNvGrpSpPr/>
          <p:nvPr/>
        </p:nvGrpSpPr>
        <p:grpSpPr>
          <a:xfrm>
            <a:off x="627799" y="3399790"/>
            <a:ext cx="8737600" cy="1270000"/>
            <a:chOff x="627799" y="3399790"/>
            <a:chExt cx="8737600" cy="1270000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16E6DFCF-701F-4141-9908-47A61BDA1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99" y="3399790"/>
              <a:ext cx="8737600" cy="127000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9AC1DED-5B8F-1F4E-A360-41EFF8C36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4829" y="3413013"/>
              <a:ext cx="750570" cy="438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406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Descida do Gradiente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Gradiente Descendente </a:t>
            </a:r>
            <a:r>
              <a:rPr lang="pt-BR" altLang="pt-BR" sz="2800" b="1" dirty="0" err="1">
                <a:solidFill>
                  <a:schemeClr val="tx1"/>
                </a:solidFill>
              </a:rPr>
              <a:t>RMSProp</a:t>
            </a:r>
            <a:endParaRPr lang="pt-BR" altLang="pt-BR" sz="2800" b="1" dirty="0">
              <a:solidFill>
                <a:schemeClr val="tx1"/>
              </a:solidFill>
            </a:endParaRP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Calcula médias da magnitude dos gradientes mais recentes para cada parâmetro e as usa para modificar a taxa de aprendizado individualmente antes de aplicar os gradientes. Utiliza </a:t>
            </a:r>
            <a:r>
              <a:rPr lang="pt-BR" sz="2800" dirty="0" err="1">
                <a:solidFill>
                  <a:schemeClr val="tx1"/>
                </a:solidFill>
              </a:rPr>
              <a:t>Dacay</a:t>
            </a:r>
            <a:r>
              <a:rPr lang="pt-BR" sz="2800" dirty="0">
                <a:solidFill>
                  <a:schemeClr val="tx1"/>
                </a:solidFill>
              </a:rPr>
              <a:t>. 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Onde: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A2E97E-FDA1-5F48-B755-B8BD9A000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843" y="5218344"/>
            <a:ext cx="4539306" cy="50928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CCC767E-D207-1C40-A79A-9498C424A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049" y="3602838"/>
            <a:ext cx="4483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0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Descida do Gradiente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Gradiente Descendente Adam</a:t>
            </a:r>
          </a:p>
          <a:p>
            <a:pPr marL="0" indent="0" algn="l">
              <a:buNone/>
            </a:pPr>
            <a:r>
              <a:rPr lang="pt-BR" sz="2400" dirty="0">
                <a:solidFill>
                  <a:schemeClr val="tx1"/>
                </a:solidFill>
              </a:rPr>
              <a:t>Usa o  momento tendo assim </a:t>
            </a:r>
            <a:r>
              <a:rPr lang="el-GR" sz="2400" dirty="0">
                <a:solidFill>
                  <a:schemeClr val="tx1"/>
                </a:solidFill>
              </a:rPr>
              <a:t>α </a:t>
            </a:r>
            <a:r>
              <a:rPr lang="pt-BR" sz="2400" dirty="0">
                <a:solidFill>
                  <a:schemeClr val="tx1"/>
                </a:solidFill>
              </a:rPr>
              <a:t>e </a:t>
            </a:r>
            <a:r>
              <a:rPr lang="el-GR" sz="2400" dirty="0">
                <a:solidFill>
                  <a:schemeClr val="tx1"/>
                </a:solidFill>
              </a:rPr>
              <a:t>γ </a:t>
            </a:r>
            <a:r>
              <a:rPr lang="pt-BR" sz="2400" dirty="0">
                <a:solidFill>
                  <a:schemeClr val="tx1"/>
                </a:solidFill>
              </a:rPr>
              <a:t>para controlar W e </a:t>
            </a:r>
            <a:r>
              <a:rPr lang="pt-BR" sz="2400" dirty="0" err="1">
                <a:solidFill>
                  <a:schemeClr val="tx1"/>
                </a:solidFill>
              </a:rPr>
              <a:t>g</a:t>
            </a:r>
            <a:r>
              <a:rPr lang="pt-BR" sz="2400" dirty="0">
                <a:solidFill>
                  <a:schemeClr val="tx1"/>
                </a:solidFill>
              </a:rPr>
              <a:t>, respectivamente. A influência de ambos diminui com o tempo de forma que o tamanho do passo diminua conforme aproxima-se do mínimo. Utiliza </a:t>
            </a:r>
            <a:r>
              <a:rPr lang="pt-BR" sz="2400" dirty="0" err="1">
                <a:solidFill>
                  <a:schemeClr val="tx1"/>
                </a:solidFill>
              </a:rPr>
              <a:t>Dacay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pPr algn="l"/>
            <a:endParaRPr lang="pt-BR" sz="2400" dirty="0">
              <a:solidFill>
                <a:schemeClr val="tx1"/>
              </a:solidFill>
            </a:endParaRPr>
          </a:p>
          <a:p>
            <a:pPr algn="l"/>
            <a:endParaRPr lang="pt-BR" sz="24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400" dirty="0">
                <a:solidFill>
                  <a:schemeClr val="tx1"/>
                </a:solidFill>
              </a:rPr>
              <a:t>m é o momento de primeira ordem de ∇L e ˆm é m após a aplicação do fator de decaimento. Então, precisa-se calcular os gradientes </a:t>
            </a:r>
            <a:r>
              <a:rPr lang="pt-BR" sz="2400" dirty="0" err="1">
                <a:solidFill>
                  <a:schemeClr val="tx1"/>
                </a:solidFill>
              </a:rPr>
              <a:t>g</a:t>
            </a:r>
            <a:r>
              <a:rPr lang="pt-BR" sz="2400" dirty="0">
                <a:solidFill>
                  <a:schemeClr val="tx1"/>
                </a:solidFill>
              </a:rPr>
              <a:t> usado para normalização:</a:t>
            </a:r>
          </a:p>
          <a:p>
            <a:pPr algn="l"/>
            <a:endParaRPr lang="pt-BR" sz="2400" dirty="0">
              <a:solidFill>
                <a:schemeClr val="tx1"/>
              </a:solidFill>
            </a:endParaRPr>
          </a:p>
          <a:p>
            <a:pPr algn="l"/>
            <a:endParaRPr lang="pt-BR" sz="24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400" dirty="0" err="1">
                <a:solidFill>
                  <a:schemeClr val="tx1"/>
                </a:solidFill>
              </a:rPr>
              <a:t>g</a:t>
            </a:r>
            <a:r>
              <a:rPr lang="pt-BR" sz="2400" dirty="0">
                <a:solidFill>
                  <a:schemeClr val="tx1"/>
                </a:solidFill>
              </a:rPr>
              <a:t> é o momento de segunda ordem de ∇L. A atualização dos parâmetros é então calcula da seguinte forma:</a:t>
            </a:r>
          </a:p>
          <a:p>
            <a:pPr algn="l"/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AE366A4-6634-5E47-AFFA-88B4E0222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997" y="2475722"/>
            <a:ext cx="3416300" cy="8382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57C66F6-53D7-E140-8972-C8CBA4191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997" y="4403225"/>
            <a:ext cx="3111500" cy="9398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D8C3A90-2215-E940-AF31-4D8E2FF77B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78" y="5784473"/>
            <a:ext cx="25273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0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 </a:t>
            </a:r>
            <a:r>
              <a:rPr lang="pt-BR" dirty="0" err="1">
                <a:solidFill>
                  <a:schemeClr val="bg1"/>
                </a:solidFill>
              </a:rPr>
              <a:t>Loss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Functions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>
            <a:hlinkClick r:id="" action="ppaction://noaction">
              <a:snd r:embed="rId3" name="chimes.wav"/>
            </a:hlinkClick>
          </p:cNvPr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	Existem diversos tipos de </a:t>
            </a:r>
            <a:r>
              <a:rPr lang="pt-BR" sz="2800" dirty="0" err="1">
                <a:solidFill>
                  <a:schemeClr val="tx1"/>
                </a:solidFill>
              </a:rPr>
              <a:t>Loss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Function</a:t>
            </a:r>
            <a:r>
              <a:rPr lang="pt-BR" sz="2800" dirty="0">
                <a:solidFill>
                  <a:schemeClr val="tx1"/>
                </a:solidFill>
              </a:rPr>
              <a:t> que são usadas dependendo do tipo de problema a ser resolvido:</a:t>
            </a:r>
            <a:r>
              <a:rPr lang="pt-BR" dirty="0"/>
              <a:t> 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1 - </a:t>
            </a:r>
            <a:r>
              <a:rPr lang="pt-BR" sz="2800" dirty="0" err="1">
                <a:solidFill>
                  <a:schemeClr val="tx1"/>
                </a:solidFill>
              </a:rPr>
              <a:t>Loss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Functions</a:t>
            </a:r>
            <a:r>
              <a:rPr lang="pt-BR" sz="2800" dirty="0">
                <a:solidFill>
                  <a:schemeClr val="tx1"/>
                </a:solidFill>
              </a:rPr>
              <a:t> para Regressão Linear</a:t>
            </a:r>
          </a:p>
          <a:p>
            <a:pPr marL="457200" lvl="1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1.1 - </a:t>
            </a:r>
            <a:r>
              <a:rPr lang="pt-BR" sz="2800" dirty="0" err="1">
                <a:solidFill>
                  <a:schemeClr val="tx1"/>
                </a:solidFill>
              </a:rPr>
              <a:t>Squared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Error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Loss</a:t>
            </a:r>
            <a:endParaRPr lang="pt-BR" sz="2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1.2 - </a:t>
            </a:r>
            <a:r>
              <a:rPr lang="pt-BR" sz="2800" dirty="0" err="1">
                <a:solidFill>
                  <a:schemeClr val="tx1"/>
                </a:solidFill>
              </a:rPr>
              <a:t>Absolute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Error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Loss</a:t>
            </a:r>
            <a:endParaRPr lang="pt-BR" sz="2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1.3 - Huber </a:t>
            </a:r>
            <a:r>
              <a:rPr lang="pt-BR" sz="2800" dirty="0" err="1">
                <a:solidFill>
                  <a:schemeClr val="tx1"/>
                </a:solidFill>
              </a:rPr>
              <a:t>Loss</a:t>
            </a:r>
            <a:endParaRPr lang="pt-BR" sz="2800" dirty="0">
              <a:solidFill>
                <a:schemeClr val="tx1"/>
              </a:solidFill>
            </a:endParaRPr>
          </a:p>
          <a:p>
            <a:pPr lvl="1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2 - </a:t>
            </a:r>
            <a:r>
              <a:rPr lang="pt-BR" sz="2800" dirty="0" err="1">
                <a:solidFill>
                  <a:schemeClr val="tx1"/>
                </a:solidFill>
              </a:rPr>
              <a:t>Loss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Functions</a:t>
            </a:r>
            <a:r>
              <a:rPr lang="pt-BR" sz="2800" dirty="0">
                <a:solidFill>
                  <a:schemeClr val="tx1"/>
                </a:solidFill>
              </a:rPr>
              <a:t> para Classificação Binária</a:t>
            </a:r>
          </a:p>
          <a:p>
            <a:pPr marL="457200" lvl="1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2.1 - </a:t>
            </a:r>
            <a:r>
              <a:rPr lang="pt-BR" sz="2800" dirty="0" err="1">
                <a:solidFill>
                  <a:schemeClr val="tx1"/>
                </a:solidFill>
              </a:rPr>
              <a:t>Binary</a:t>
            </a:r>
            <a:r>
              <a:rPr lang="pt-BR" sz="2800" dirty="0">
                <a:solidFill>
                  <a:schemeClr val="tx1"/>
                </a:solidFill>
              </a:rPr>
              <a:t> Cross-</a:t>
            </a:r>
            <a:r>
              <a:rPr lang="pt-BR" sz="2800" dirty="0" err="1">
                <a:solidFill>
                  <a:schemeClr val="tx1"/>
                </a:solidFill>
              </a:rPr>
              <a:t>Entropy</a:t>
            </a:r>
            <a:endParaRPr lang="pt-BR" sz="2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2.2 - </a:t>
            </a:r>
            <a:r>
              <a:rPr lang="pt-BR" sz="2800" dirty="0" err="1">
                <a:solidFill>
                  <a:schemeClr val="tx1"/>
                </a:solidFill>
              </a:rPr>
              <a:t>Hinge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Loss</a:t>
            </a:r>
            <a:endParaRPr lang="pt-BR" sz="2800" dirty="0">
              <a:solidFill>
                <a:schemeClr val="tx1"/>
              </a:solidFill>
            </a:endParaRPr>
          </a:p>
          <a:p>
            <a:pPr lvl="1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3 - </a:t>
            </a:r>
            <a:r>
              <a:rPr lang="pt-BR" sz="2800" dirty="0" err="1">
                <a:solidFill>
                  <a:schemeClr val="tx1"/>
                </a:solidFill>
              </a:rPr>
              <a:t>Loss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Functions</a:t>
            </a:r>
            <a:r>
              <a:rPr lang="pt-BR" sz="2800" dirty="0">
                <a:solidFill>
                  <a:schemeClr val="tx1"/>
                </a:solidFill>
              </a:rPr>
              <a:t> para Classificação </a:t>
            </a:r>
            <a:r>
              <a:rPr lang="pt-BR" sz="2800" dirty="0" err="1">
                <a:solidFill>
                  <a:schemeClr val="tx1"/>
                </a:solidFill>
              </a:rPr>
              <a:t>Multi-class</a:t>
            </a:r>
            <a:endParaRPr lang="pt-BR" sz="2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3.1 - </a:t>
            </a:r>
            <a:r>
              <a:rPr lang="pt-BR" sz="2800" dirty="0" err="1">
                <a:solidFill>
                  <a:schemeClr val="tx1"/>
                </a:solidFill>
              </a:rPr>
              <a:t>Multi-class</a:t>
            </a:r>
            <a:r>
              <a:rPr lang="pt-BR" sz="2800" dirty="0">
                <a:solidFill>
                  <a:schemeClr val="tx1"/>
                </a:solidFill>
              </a:rPr>
              <a:t> Cross </a:t>
            </a:r>
            <a:r>
              <a:rPr lang="pt-BR" sz="2800" dirty="0" err="1">
                <a:solidFill>
                  <a:schemeClr val="tx1"/>
                </a:solidFill>
              </a:rPr>
              <a:t>Entropy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Loss</a:t>
            </a:r>
            <a:endParaRPr lang="pt-BR" sz="2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3.2 - </a:t>
            </a:r>
            <a:r>
              <a:rPr lang="pt-BR" sz="2800" dirty="0" err="1">
                <a:solidFill>
                  <a:schemeClr val="tx1"/>
                </a:solidFill>
              </a:rPr>
              <a:t>Kullback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Leibler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Divergence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Loss</a:t>
            </a:r>
            <a:endParaRPr lang="pt-BR" sz="2800" dirty="0">
              <a:solidFill>
                <a:schemeClr val="tx1"/>
              </a:solidFill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67366A1-4D8F-4342-B6F9-4AFD180DB1D6}"/>
              </a:ext>
            </a:extLst>
          </p:cNvPr>
          <p:cNvGrpSpPr/>
          <p:nvPr/>
        </p:nvGrpSpPr>
        <p:grpSpPr>
          <a:xfrm>
            <a:off x="8891662" y="1173"/>
            <a:ext cx="2482850" cy="770773"/>
            <a:chOff x="0" y="0"/>
            <a:chExt cx="2483283" cy="700771"/>
          </a:xfrm>
        </p:grpSpPr>
        <p:sp>
          <p:nvSpPr>
            <p:cNvPr id="15" name="Nuvem 14">
              <a:extLst>
                <a:ext uri="{FF2B5EF4-FFF2-40B4-BE49-F238E27FC236}">
                  <a16:creationId xmlns:a16="http://schemas.microsoft.com/office/drawing/2014/main" id="{A48ADEF8-6597-3246-906D-3B7D94F7CA9E}"/>
                </a:ext>
              </a:extLst>
            </p:cNvPr>
            <p:cNvSpPr/>
            <p:nvPr/>
          </p:nvSpPr>
          <p:spPr>
            <a:xfrm>
              <a:off x="0" y="0"/>
              <a:ext cx="1991444" cy="623744"/>
            </a:xfrm>
            <a:prstGeom prst="cloud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7" name="Raio 16">
              <a:extLst>
                <a:ext uri="{FF2B5EF4-FFF2-40B4-BE49-F238E27FC236}">
                  <a16:creationId xmlns:a16="http://schemas.microsoft.com/office/drawing/2014/main" id="{1BE71E5B-C950-4B41-92CB-32CFAA5A17E7}"/>
                </a:ext>
              </a:extLst>
            </p:cNvPr>
            <p:cNvSpPr/>
            <p:nvPr/>
          </p:nvSpPr>
          <p:spPr>
            <a:xfrm>
              <a:off x="1869825" y="239253"/>
              <a:ext cx="613458" cy="216117"/>
            </a:xfrm>
            <a:prstGeom prst="lightningBol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8" name="CaixaDeTexto 5">
              <a:extLst>
                <a:ext uri="{FF2B5EF4-FFF2-40B4-BE49-F238E27FC236}">
                  <a16:creationId xmlns:a16="http://schemas.microsoft.com/office/drawing/2014/main" id="{67572110-DDFB-6B4C-AD6F-347F94204D15}"/>
                </a:ext>
              </a:extLst>
            </p:cNvPr>
            <p:cNvSpPr txBox="1"/>
            <p:nvPr/>
          </p:nvSpPr>
          <p:spPr>
            <a:xfrm>
              <a:off x="214121" y="83551"/>
              <a:ext cx="1575435" cy="617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pt-BR" sz="12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Eu sou o</a:t>
              </a:r>
            </a:p>
            <a:p>
              <a:pPr algn="ctr">
                <a:spcAft>
                  <a:spcPts val="0"/>
                </a:spcAft>
              </a:pPr>
              <a:r>
                <a:rPr lang="pt-BR" sz="12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Loss</a:t>
              </a:r>
              <a:r>
                <a:rPr lang="pt-BR" sz="12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pt-BR" sz="12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Student</a:t>
              </a:r>
              <a:endParaRPr lang="pt-BR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251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 </a:t>
            </a:r>
            <a:r>
              <a:rPr lang="pt-BR" dirty="0" err="1">
                <a:solidFill>
                  <a:schemeClr val="bg1"/>
                </a:solidFill>
              </a:rPr>
              <a:t>Loss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Functions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11163" y="1143000"/>
                <a:ext cx="11403627" cy="5463539"/>
              </a:xfrm>
            </p:spPr>
            <p:txBody>
              <a:bodyPr>
                <a:normAutofit/>
              </a:bodyPr>
              <a:lstStyle/>
              <a:p>
                <a:pPr algn="l"/>
                <a:endParaRPr lang="pt-BR" sz="2800" dirty="0">
                  <a:solidFill>
                    <a:schemeClr val="tx1"/>
                  </a:solidFill>
                </a:endParaRPr>
              </a:p>
              <a:p>
                <a:pPr marL="0" indent="0" algn="l">
                  <a:buNone/>
                </a:pPr>
                <a:r>
                  <a:rPr lang="pt-BR" altLang="pt-BR" sz="2800" b="1" dirty="0">
                    <a:solidFill>
                      <a:schemeClr val="tx1"/>
                    </a:solidFill>
                  </a:rPr>
                  <a:t>1 - </a:t>
                </a:r>
                <a:r>
                  <a:rPr lang="pt-BR" altLang="pt-BR" sz="2800" b="1" dirty="0" err="1">
                    <a:solidFill>
                      <a:schemeClr val="tx1"/>
                    </a:solidFill>
                  </a:rPr>
                  <a:t>Loss</a:t>
                </a:r>
                <a:r>
                  <a:rPr lang="pt-BR" altLang="pt-BR" sz="2800" b="1" dirty="0">
                    <a:solidFill>
                      <a:schemeClr val="tx1"/>
                    </a:solidFill>
                  </a:rPr>
                  <a:t> </a:t>
                </a:r>
                <a:r>
                  <a:rPr lang="pt-BR" altLang="pt-BR" sz="2800" b="1" dirty="0" err="1">
                    <a:solidFill>
                      <a:schemeClr val="tx1"/>
                    </a:solidFill>
                  </a:rPr>
                  <a:t>Functions</a:t>
                </a:r>
                <a:r>
                  <a:rPr lang="pt-BR" altLang="pt-BR" sz="2800" b="1" dirty="0">
                    <a:solidFill>
                      <a:schemeClr val="tx1"/>
                    </a:solidFill>
                  </a:rPr>
                  <a:t> para Regressão Linear</a:t>
                </a:r>
              </a:p>
              <a:p>
                <a:pPr marL="0" indent="0" algn="l">
                  <a:buNone/>
                </a:pPr>
                <a:r>
                  <a:rPr lang="pt-BR" sz="2800" dirty="0">
                    <a:solidFill>
                      <a:schemeClr val="tx1"/>
                    </a:solidFill>
                  </a:rPr>
                  <a:t>	Regressão Linear é</a:t>
                </a:r>
                <a:r>
                  <a:rPr lang="pt-PT" sz="2800" dirty="0">
                    <a:solidFill>
                      <a:schemeClr val="tx1"/>
                    </a:solidFill>
                  </a:rPr>
                  <a:t> uma estratégia para minimizar o erro no ajuste de uma reta</a:t>
                </a:r>
              </a:p>
              <a:p>
                <a:pPr algn="l"/>
                <a:endParaRPr lang="pt-PT" sz="2800" dirty="0">
                  <a:solidFill>
                    <a:schemeClr val="tx1"/>
                  </a:solidFill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pPr algn="l"/>
                <a:endParaRPr lang="pt-BR" altLang="pt-BR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11163" y="1143000"/>
                <a:ext cx="11403627" cy="5463539"/>
              </a:xfrm>
              <a:blipFill>
                <a:blip r:embed="rId4"/>
                <a:stretch>
                  <a:fillRect l="-10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m 16">
            <a:extLst>
              <a:ext uri="{FF2B5EF4-FFF2-40B4-BE49-F238E27FC236}">
                <a16:creationId xmlns:a16="http://schemas.microsoft.com/office/drawing/2014/main" id="{F63CB95D-303A-4244-B2FD-6AD730389CA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610" y="4114800"/>
            <a:ext cx="3727450" cy="22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6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 </a:t>
            </a:r>
            <a:r>
              <a:rPr lang="pt-BR" dirty="0" err="1">
                <a:solidFill>
                  <a:schemeClr val="bg1"/>
                </a:solidFill>
              </a:rPr>
              <a:t>Loss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Functions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/>
          </a:bodyPr>
          <a:lstStyle/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1 - </a:t>
            </a:r>
            <a:r>
              <a:rPr lang="pt-BR" altLang="pt-BR" sz="2800" b="1" dirty="0" err="1">
                <a:solidFill>
                  <a:schemeClr val="tx1"/>
                </a:solidFill>
              </a:rPr>
              <a:t>Loss</a:t>
            </a:r>
            <a:r>
              <a:rPr lang="pt-BR" altLang="pt-BR" sz="2800" b="1" dirty="0">
                <a:solidFill>
                  <a:schemeClr val="tx1"/>
                </a:solidFill>
              </a:rPr>
              <a:t> </a:t>
            </a:r>
            <a:r>
              <a:rPr lang="pt-BR" altLang="pt-BR" sz="2800" b="1" dirty="0" err="1">
                <a:solidFill>
                  <a:schemeClr val="tx1"/>
                </a:solidFill>
              </a:rPr>
              <a:t>Function</a:t>
            </a:r>
            <a:r>
              <a:rPr lang="pt-BR" altLang="pt-BR" sz="2800" b="1" dirty="0">
                <a:solidFill>
                  <a:schemeClr val="tx1"/>
                </a:solidFill>
              </a:rPr>
              <a:t> para Regressão Linear</a:t>
            </a:r>
          </a:p>
          <a:p>
            <a:pPr marL="0" indent="0" algn="l">
              <a:buNone/>
            </a:pPr>
            <a:endParaRPr lang="pt-BR" altLang="pt-BR" sz="2800" b="1" dirty="0">
              <a:solidFill>
                <a:schemeClr val="tx1"/>
              </a:solidFill>
            </a:endParaRPr>
          </a:p>
          <a:p>
            <a:pPr marL="0" lv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	1.1 - </a:t>
            </a:r>
            <a:r>
              <a:rPr lang="pt-BR" sz="2800" dirty="0" err="1">
                <a:solidFill>
                  <a:schemeClr val="tx1"/>
                </a:solidFill>
              </a:rPr>
              <a:t>Squared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Error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Loss</a:t>
            </a:r>
            <a:endParaRPr lang="pt-BR" sz="2800" dirty="0">
              <a:solidFill>
                <a:schemeClr val="tx1"/>
              </a:solidFill>
            </a:endParaRPr>
          </a:p>
          <a:p>
            <a:pPr marL="0" lv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	1.2 - </a:t>
            </a:r>
            <a:r>
              <a:rPr lang="pt-BR" sz="2800" dirty="0" err="1">
                <a:solidFill>
                  <a:schemeClr val="tx1"/>
                </a:solidFill>
              </a:rPr>
              <a:t>Absolute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Error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Loss</a:t>
            </a:r>
            <a:endParaRPr lang="pt-BR" sz="2800" dirty="0">
              <a:solidFill>
                <a:schemeClr val="tx1"/>
              </a:solidFill>
            </a:endParaRPr>
          </a:p>
          <a:p>
            <a:pPr marL="0" lv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	1.3 - Huber </a:t>
            </a:r>
            <a:r>
              <a:rPr lang="pt-BR" sz="2800" dirty="0" err="1">
                <a:solidFill>
                  <a:schemeClr val="tx1"/>
                </a:solidFill>
              </a:rPr>
              <a:t>Loss</a:t>
            </a:r>
            <a:endParaRPr lang="pt-BR" sz="2800" dirty="0">
              <a:solidFill>
                <a:schemeClr val="tx1"/>
              </a:solidFill>
            </a:endParaRPr>
          </a:p>
          <a:p>
            <a:pPr algn="l"/>
            <a:endParaRPr lang="pt-PT" sz="2800" dirty="0">
              <a:solidFill>
                <a:schemeClr val="tx1"/>
              </a:solidFill>
            </a:endParaRPr>
          </a:p>
          <a:p>
            <a:pPr algn="l"/>
            <a:endParaRPr lang="pt-BR" altLang="pt-BR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69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 </a:t>
            </a:r>
            <a:r>
              <a:rPr lang="pt-BR" dirty="0" err="1">
                <a:solidFill>
                  <a:schemeClr val="bg1"/>
                </a:solidFill>
              </a:rPr>
              <a:t>Loss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Functions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/>
          </a:bodyPr>
          <a:lstStyle/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b="1" dirty="0">
                <a:solidFill>
                  <a:schemeClr val="tx1"/>
                </a:solidFill>
              </a:rPr>
              <a:t>1.1 - </a:t>
            </a:r>
            <a:r>
              <a:rPr lang="pt-BR" sz="2800" b="1" dirty="0" err="1">
                <a:solidFill>
                  <a:schemeClr val="tx1"/>
                </a:solidFill>
              </a:rPr>
              <a:t>Squared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Error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Loss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dirty="0">
                <a:solidFill>
                  <a:schemeClr val="tx1"/>
                </a:solidFill>
              </a:rPr>
              <a:t>	</a:t>
            </a:r>
          </a:p>
          <a:p>
            <a:pPr marL="0" indent="0" algn="l">
              <a:buNone/>
            </a:pPr>
            <a:r>
              <a:rPr lang="en-US" sz="2800" dirty="0" err="1">
                <a:solidFill>
                  <a:schemeClr val="tx1"/>
                </a:solidFill>
              </a:rPr>
              <a:t>Também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conhecida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como</a:t>
            </a:r>
            <a:r>
              <a:rPr lang="en-US" sz="2800" dirty="0">
                <a:solidFill>
                  <a:schemeClr val="tx1"/>
                </a:solidFill>
              </a:rPr>
              <a:t> MSE- Mean Squared Error </a:t>
            </a:r>
            <a:r>
              <a:rPr lang="en-US" sz="2800" dirty="0" err="1">
                <a:solidFill>
                  <a:schemeClr val="tx1"/>
                </a:solidFill>
              </a:rPr>
              <a:t>é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dada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por</a:t>
            </a:r>
            <a:r>
              <a:rPr lang="en-US" sz="2800" dirty="0">
                <a:solidFill>
                  <a:schemeClr val="tx1"/>
                </a:solidFill>
              </a:rPr>
              <a:t>: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68290E0-E3DC-D646-9232-73CBAD2E5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025" name="Imagem 17" descr="https://cdn.analyticsvidhya.com/wp-content/uploads/2019/08/mse.jpg.jpg">
            <a:extLst>
              <a:ext uri="{FF2B5EF4-FFF2-40B4-BE49-F238E27FC236}">
                <a16:creationId xmlns:a16="http://schemas.microsoft.com/office/drawing/2014/main" id="{195074DD-2D24-D84A-BACF-82B66C7E9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819198"/>
            <a:ext cx="36703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4B24B16-F54B-2840-AB7F-64A97FC9DEC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773" y="2817574"/>
            <a:ext cx="3426017" cy="195580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229DB8B-B365-2A4E-A80A-85EB8093EB4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450" y="2817574"/>
            <a:ext cx="3681730" cy="228219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CA7956C-D196-C94F-88DF-D11BC58D319D}"/>
              </a:ext>
            </a:extLst>
          </p:cNvPr>
          <p:cNvSpPr/>
          <p:nvPr/>
        </p:nvSpPr>
        <p:spPr>
          <a:xfrm>
            <a:off x="538431" y="5758221"/>
            <a:ext cx="113990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Aft>
                <a:spcPts val="0"/>
              </a:spcAft>
            </a:pPr>
            <a:r>
              <a:rPr lang="pt-PT" dirty="0" err="1">
                <a:latin typeface="Arial" panose="020B0604020202020204" pitchFamily="34" charset="0"/>
                <a:ea typeface="Times New Roman" panose="02020603050405020304" pitchFamily="18" charset="0"/>
              </a:rPr>
              <a:t>Obs</a:t>
            </a:r>
            <a:r>
              <a:rPr lang="pt-PT" dirty="0">
                <a:latin typeface="Arial" panose="020B0604020202020204" pitchFamily="34" charset="0"/>
                <a:ea typeface="Times New Roman" panose="02020603050405020304" pitchFamily="18" charset="0"/>
              </a:rPr>
              <a:t>: Como essa função eleva o erro ao quadrado, ela não é robusta quando temos muitos </a:t>
            </a:r>
            <a:r>
              <a:rPr lang="pt-PT" dirty="0" err="1">
                <a:latin typeface="Arial" panose="020B0604020202020204" pitchFamily="34" charset="0"/>
                <a:ea typeface="Times New Roman" panose="02020603050405020304" pitchFamily="18" charset="0"/>
              </a:rPr>
              <a:t>outliers</a:t>
            </a:r>
            <a:r>
              <a:rPr lang="pt-PT" dirty="0">
                <a:latin typeface="Arial" panose="020B0604020202020204" pitchFamily="34" charset="0"/>
                <a:ea typeface="Times New Roman" panose="02020603050405020304" pitchFamily="18" charset="0"/>
              </a:rPr>
              <a:t> que acabam aumentando demais o erro.</a:t>
            </a:r>
            <a:endParaRPr lang="pt-B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5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 </a:t>
            </a:r>
            <a:r>
              <a:rPr lang="pt-BR" dirty="0" err="1">
                <a:solidFill>
                  <a:schemeClr val="bg1"/>
                </a:solidFill>
              </a:rPr>
              <a:t>Loss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Functions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/>
          </a:bodyPr>
          <a:lstStyle/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b="1" dirty="0">
                <a:solidFill>
                  <a:schemeClr val="tx1"/>
                </a:solidFill>
              </a:rPr>
              <a:t>1.2 - </a:t>
            </a:r>
            <a:r>
              <a:rPr lang="pt-BR" sz="2800" b="1" dirty="0" err="1">
                <a:solidFill>
                  <a:schemeClr val="tx1"/>
                </a:solidFill>
              </a:rPr>
              <a:t>Absolute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Error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Loss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chemeClr val="tx1"/>
                </a:solidFill>
              </a:rPr>
              <a:t>T</a:t>
            </a:r>
            <a:r>
              <a:rPr lang="pt-BR" sz="2800" dirty="0" err="1">
                <a:solidFill>
                  <a:schemeClr val="tx1"/>
                </a:solidFill>
              </a:rPr>
              <a:t>ambém</a:t>
            </a:r>
            <a:r>
              <a:rPr lang="pt-BR" sz="2800" dirty="0">
                <a:solidFill>
                  <a:schemeClr val="tx1"/>
                </a:solidFill>
              </a:rPr>
              <a:t> conhecida como MAE - </a:t>
            </a:r>
            <a:r>
              <a:rPr lang="pt-BR" sz="2800" dirty="0" err="1">
                <a:solidFill>
                  <a:schemeClr val="tx1"/>
                </a:solidFill>
              </a:rPr>
              <a:t>Mean</a:t>
            </a:r>
            <a:r>
              <a:rPr lang="pt-BR" sz="2800" dirty="0">
                <a:solidFill>
                  <a:schemeClr val="tx1"/>
                </a:solidFill>
              </a:rPr>
              <a:t> </a:t>
            </a:r>
            <a:r>
              <a:rPr lang="pt-BR" sz="2800" dirty="0" err="1">
                <a:solidFill>
                  <a:schemeClr val="tx1"/>
                </a:solidFill>
              </a:rPr>
              <a:t>Absolute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Error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é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dada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por</a:t>
            </a:r>
            <a:r>
              <a:rPr lang="en-US" sz="2800" dirty="0">
                <a:solidFill>
                  <a:schemeClr val="tx1"/>
                </a:solidFill>
              </a:rPr>
              <a:t>: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68290E0-E3DC-D646-9232-73CBAD2E5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A7956C-D196-C94F-88DF-D11BC58D319D}"/>
              </a:ext>
            </a:extLst>
          </p:cNvPr>
          <p:cNvSpPr/>
          <p:nvPr/>
        </p:nvSpPr>
        <p:spPr>
          <a:xfrm>
            <a:off x="538431" y="5758221"/>
            <a:ext cx="113990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err="1">
                <a:latin typeface="Arial" panose="020B0604020202020204" pitchFamily="34" charset="0"/>
                <a:ea typeface="Times New Roman" panose="02020603050405020304" pitchFamily="18" charset="0"/>
              </a:rPr>
              <a:t>Obs</a:t>
            </a:r>
            <a:r>
              <a:rPr lang="pt-PT" dirty="0">
                <a:latin typeface="Arial" panose="020B0604020202020204" pitchFamily="34" charset="0"/>
                <a:ea typeface="Times New Roman" panose="02020603050405020304" pitchFamily="18" charset="0"/>
              </a:rPr>
              <a:t>: É</a:t>
            </a:r>
            <a:r>
              <a:rPr lang="pt-BR" dirty="0">
                <a:latin typeface="Arial" panose="020B0604020202020204" pitchFamily="34" charset="0"/>
              </a:rPr>
              <a:t> mais robusta para os </a:t>
            </a:r>
            <a:r>
              <a:rPr lang="pt-BR" dirty="0" err="1">
                <a:latin typeface="Arial" panose="020B0604020202020204" pitchFamily="34" charset="0"/>
              </a:rPr>
              <a:t>outliers</a:t>
            </a:r>
            <a:r>
              <a:rPr lang="pt-BR" dirty="0">
                <a:latin typeface="Arial" panose="020B0604020202020204" pitchFamily="34" charset="0"/>
              </a:rPr>
              <a:t> em comparação com o MSE. No entanto, lidar com o operador absoluto ou de módulo em equações matemáticas não é fácil.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885373E-75D4-754F-8310-6B6FE12C7A0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" y="2853711"/>
            <a:ext cx="2933700" cy="5969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93F0B8F-901D-5740-86AD-942DB61745F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853710"/>
            <a:ext cx="3685540" cy="221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5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 </a:t>
            </a:r>
            <a:r>
              <a:rPr lang="pt-BR" dirty="0" err="1">
                <a:solidFill>
                  <a:schemeClr val="bg1"/>
                </a:solidFill>
              </a:rPr>
              <a:t>Loss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Functions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/>
          </a:bodyPr>
          <a:lstStyle/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b="1" dirty="0">
                <a:solidFill>
                  <a:schemeClr val="tx1"/>
                </a:solidFill>
              </a:rPr>
              <a:t>1.3 - Huber </a:t>
            </a:r>
            <a:r>
              <a:rPr lang="pt-BR" sz="2800" b="1" dirty="0" err="1">
                <a:solidFill>
                  <a:schemeClr val="tx1"/>
                </a:solidFill>
              </a:rPr>
              <a:t>Loss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A perda Huber combina as melhores propriedades do MSE e do MAE. É quadrático para erros menores e é linear caso contrário. É identificado pelo seu parâmetro delta: 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68290E0-E3DC-D646-9232-73CBAD2E5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AB459A2-B582-0E45-B5CB-0FF7F5548D8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5" y="3874769"/>
            <a:ext cx="5396230" cy="222631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F8FDB53-3BA7-CF46-B532-F054A3955A8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40" y="3874769"/>
            <a:ext cx="4077970" cy="24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84504" y="1590147"/>
            <a:ext cx="1899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Neurônio Artificial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79" y="2106103"/>
            <a:ext cx="4203373" cy="3133187"/>
          </a:xfrm>
          <a:prstGeom prst="rect">
            <a:avLst/>
          </a:prstGeom>
        </p:spPr>
      </p:pic>
      <p:grpSp>
        <p:nvGrpSpPr>
          <p:cNvPr id="57" name="Grupo 56"/>
          <p:cNvGrpSpPr/>
          <p:nvPr/>
        </p:nvGrpSpPr>
        <p:grpSpPr>
          <a:xfrm>
            <a:off x="122663" y="2097711"/>
            <a:ext cx="7518400" cy="3873500"/>
            <a:chOff x="122663" y="2097711"/>
            <a:chExt cx="7518400" cy="3873500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63" y="2097711"/>
              <a:ext cx="7518400" cy="3873500"/>
            </a:xfrm>
            <a:prstGeom prst="rect">
              <a:avLst/>
            </a:prstGeom>
          </p:spPr>
        </p:pic>
        <p:cxnSp>
          <p:nvCxnSpPr>
            <p:cNvPr id="5" name="Conector Reto 4"/>
            <p:cNvCxnSpPr/>
            <p:nvPr/>
          </p:nvCxnSpPr>
          <p:spPr>
            <a:xfrm>
              <a:off x="1027289" y="3014133"/>
              <a:ext cx="1256581" cy="4854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V="1">
              <a:off x="1027289" y="3499556"/>
              <a:ext cx="1256581" cy="5192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>
            <a:xfrm flipV="1">
              <a:off x="1010761" y="4216095"/>
              <a:ext cx="1273109" cy="46026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>
            <a:xfrm>
              <a:off x="2406533" y="3524157"/>
              <a:ext cx="1318800" cy="142037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>
              <a:off x="2406533" y="4234345"/>
              <a:ext cx="1318800" cy="69165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V="1">
              <a:off x="3881863" y="4234345"/>
              <a:ext cx="1214313" cy="69165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/>
            <p:nvPr/>
          </p:nvCxnSpPr>
          <p:spPr>
            <a:xfrm flipV="1">
              <a:off x="5292974" y="4111683"/>
              <a:ext cx="1254582" cy="1226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>
              <a:off x="1055159" y="5136634"/>
              <a:ext cx="1194844" cy="4813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 flipV="1">
              <a:off x="2468511" y="3214388"/>
              <a:ext cx="1256822" cy="24035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 flipH="1" flipV="1">
              <a:off x="3909975" y="3214388"/>
              <a:ext cx="1186201" cy="2558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>
              <a:off x="5304744" y="3524157"/>
              <a:ext cx="1242812" cy="122366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Conector Reto 44"/>
          <p:cNvCxnSpPr/>
          <p:nvPr/>
        </p:nvCxnSpPr>
        <p:spPr>
          <a:xfrm>
            <a:off x="8805333" y="2878667"/>
            <a:ext cx="2135732" cy="12943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8241661" y="2817336"/>
            <a:ext cx="538238" cy="613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>
            <a:off x="8398682" y="3493492"/>
            <a:ext cx="406651" cy="423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 flipV="1">
            <a:off x="8398682" y="4366391"/>
            <a:ext cx="381217" cy="443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/>
          <p:cNvCxnSpPr/>
          <p:nvPr/>
        </p:nvCxnSpPr>
        <p:spPr>
          <a:xfrm flipV="1">
            <a:off x="8873626" y="4173014"/>
            <a:ext cx="2067439" cy="1933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>
          <a:xfrm>
            <a:off x="8805333" y="3898607"/>
            <a:ext cx="2135732" cy="3057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ítulo 1">
            <a:extLst>
              <a:ext uri="{FF2B5EF4-FFF2-40B4-BE49-F238E27FC236}">
                <a16:creationId xmlns:a16="http://schemas.microsoft.com/office/drawing/2014/main" id="{5FC815F7-9CB3-064C-A537-21F2A506E1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10211106" cy="673100"/>
          </a:xfrm>
          <a:noFill/>
        </p:spPr>
        <p:txBody>
          <a:bodyPr>
            <a:no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Redes Neurais Artificiais - Conceitos</a:t>
            </a:r>
          </a:p>
        </p:txBody>
      </p:sp>
    </p:spTree>
    <p:extLst>
      <p:ext uri="{BB962C8B-B14F-4D97-AF65-F5344CB8AC3E}">
        <p14:creationId xmlns:p14="http://schemas.microsoft.com/office/powerpoint/2010/main" val="79922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 </a:t>
            </a:r>
            <a:r>
              <a:rPr lang="pt-BR" dirty="0" err="1">
                <a:solidFill>
                  <a:schemeClr val="bg1"/>
                </a:solidFill>
              </a:rPr>
              <a:t>Loss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Functions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/>
          </a:bodyPr>
          <a:lstStyle/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b="1" dirty="0">
                <a:solidFill>
                  <a:schemeClr val="tx1"/>
                </a:solidFill>
              </a:rPr>
              <a:t>Comparativo entre as </a:t>
            </a:r>
            <a:r>
              <a:rPr lang="pt-BR" sz="2800" b="1" dirty="0" err="1">
                <a:solidFill>
                  <a:schemeClr val="tx1"/>
                </a:solidFill>
              </a:rPr>
              <a:t>Loss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Functions</a:t>
            </a:r>
            <a:r>
              <a:rPr lang="pt-BR" sz="2800" b="1" dirty="0">
                <a:solidFill>
                  <a:schemeClr val="tx1"/>
                </a:solidFill>
              </a:rPr>
              <a:t> para Regressão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68290E0-E3DC-D646-9232-73CBAD2E5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0545E9F-DF5D-6046-9F1D-995716A6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435920"/>
              </p:ext>
            </p:extLst>
          </p:nvPr>
        </p:nvGraphicFramePr>
        <p:xfrm>
          <a:off x="288926" y="2171785"/>
          <a:ext cx="11525865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1955">
                  <a:extLst>
                    <a:ext uri="{9D8B030D-6E8A-4147-A177-3AD203B41FA5}">
                      <a16:colId xmlns:a16="http://schemas.microsoft.com/office/drawing/2014/main" val="1181363792"/>
                    </a:ext>
                  </a:extLst>
                </a:gridCol>
                <a:gridCol w="3841955">
                  <a:extLst>
                    <a:ext uri="{9D8B030D-6E8A-4147-A177-3AD203B41FA5}">
                      <a16:colId xmlns:a16="http://schemas.microsoft.com/office/drawing/2014/main" val="2141495595"/>
                    </a:ext>
                  </a:extLst>
                </a:gridCol>
                <a:gridCol w="3841955">
                  <a:extLst>
                    <a:ext uri="{9D8B030D-6E8A-4147-A177-3AD203B41FA5}">
                      <a16:colId xmlns:a16="http://schemas.microsoft.com/office/drawing/2014/main" val="420844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1.1 - </a:t>
                      </a:r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Squared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Error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Loss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1.2 - </a:t>
                      </a:r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Absolute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Error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Loss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1.3 - Huber </a:t>
                      </a:r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Loss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794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02640"/>
                  </a:ext>
                </a:extLst>
              </a:tr>
            </a:tbl>
          </a:graphicData>
        </a:graphic>
      </p:graphicFrame>
      <p:pic>
        <p:nvPicPr>
          <p:cNvPr id="17" name="Imagem 16">
            <a:extLst>
              <a:ext uri="{FF2B5EF4-FFF2-40B4-BE49-F238E27FC236}">
                <a16:creationId xmlns:a16="http://schemas.microsoft.com/office/drawing/2014/main" id="{5F8FDB53-3BA7-CF46-B532-F054A3955A8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060" y="2926461"/>
            <a:ext cx="3694550" cy="225106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11B4EB-F4D5-BC47-8A9F-8E67F5542BA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47" y="2926461"/>
            <a:ext cx="3685540" cy="221993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C03E6B3-00FB-D347-88D7-B73551DEFEF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85" y="2895335"/>
            <a:ext cx="3681730" cy="228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1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 </a:t>
            </a:r>
            <a:r>
              <a:rPr lang="pt-BR" dirty="0" err="1">
                <a:solidFill>
                  <a:schemeClr val="bg1"/>
                </a:solidFill>
              </a:rPr>
              <a:t>Loss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Functions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/>
          </a:bodyPr>
          <a:lstStyle/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b="1" dirty="0">
                <a:solidFill>
                  <a:schemeClr val="tx1"/>
                </a:solidFill>
              </a:rPr>
              <a:t>2 - </a:t>
            </a:r>
            <a:r>
              <a:rPr lang="pt-BR" sz="2800" b="1" dirty="0" err="1">
                <a:solidFill>
                  <a:schemeClr val="tx1"/>
                </a:solidFill>
              </a:rPr>
              <a:t>Loss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Functions</a:t>
            </a:r>
            <a:r>
              <a:rPr lang="pt-BR" sz="2800" b="1" dirty="0">
                <a:solidFill>
                  <a:schemeClr val="tx1"/>
                </a:solidFill>
              </a:rPr>
              <a:t> para Classificação Binária</a:t>
            </a: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Classificação binária, como o nome já diz, refere-se à atribuição de duas classes a um determinado exemplo de treinamento. Por exemplo, a classificação de Câncer de Mama como </a:t>
            </a:r>
            <a:r>
              <a:rPr lang="pt-BR" sz="2800" dirty="0" err="1">
                <a:solidFill>
                  <a:schemeClr val="tx1"/>
                </a:solidFill>
              </a:rPr>
              <a:t>malígno</a:t>
            </a:r>
            <a:r>
              <a:rPr lang="pt-BR" sz="2800" dirty="0">
                <a:solidFill>
                  <a:schemeClr val="tx1"/>
                </a:solidFill>
              </a:rPr>
              <a:t> ou não. </a:t>
            </a:r>
          </a:p>
          <a:p>
            <a:pPr algn="l"/>
            <a:endParaRPr lang="pt-PT" sz="2800" dirty="0">
              <a:solidFill>
                <a:schemeClr val="tx1"/>
              </a:solidFill>
            </a:endParaRPr>
          </a:p>
          <a:p>
            <a:pPr algn="l"/>
            <a:endParaRPr lang="pt-BR" altLang="pt-BR" sz="2800" b="1" dirty="0">
              <a:solidFill>
                <a:schemeClr val="tx1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73063E6-C0AE-F54E-B5D4-FED711B94D7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475" y="3360678"/>
            <a:ext cx="539623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 </a:t>
            </a:r>
            <a:r>
              <a:rPr lang="pt-BR" dirty="0" err="1">
                <a:solidFill>
                  <a:schemeClr val="bg1"/>
                </a:solidFill>
              </a:rPr>
              <a:t>Loss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Functions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/>
          </a:bodyPr>
          <a:lstStyle/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b="1" dirty="0">
                <a:solidFill>
                  <a:schemeClr val="tx1"/>
                </a:solidFill>
              </a:rPr>
              <a:t>2 - </a:t>
            </a:r>
            <a:r>
              <a:rPr lang="pt-BR" sz="2800" b="1" dirty="0" err="1">
                <a:solidFill>
                  <a:schemeClr val="tx1"/>
                </a:solidFill>
              </a:rPr>
              <a:t>Loss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Functions</a:t>
            </a:r>
            <a:r>
              <a:rPr lang="pt-BR" sz="2800" b="1" dirty="0">
                <a:solidFill>
                  <a:schemeClr val="tx1"/>
                </a:solidFill>
              </a:rPr>
              <a:t> para Classificação Binária</a:t>
            </a:r>
          </a:p>
          <a:p>
            <a:pPr marL="0" indent="0" algn="l">
              <a:buNone/>
            </a:pPr>
            <a:endParaRPr lang="pt-BR" sz="2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2.1 - </a:t>
            </a:r>
            <a:r>
              <a:rPr lang="pt-BR" sz="2800" dirty="0" err="1">
                <a:solidFill>
                  <a:schemeClr val="tx1"/>
                </a:solidFill>
              </a:rPr>
              <a:t>Binary</a:t>
            </a:r>
            <a:r>
              <a:rPr lang="pt-BR" sz="2800" dirty="0">
                <a:solidFill>
                  <a:schemeClr val="tx1"/>
                </a:solidFill>
              </a:rPr>
              <a:t> Cross-</a:t>
            </a:r>
            <a:r>
              <a:rPr lang="pt-BR" sz="2800" dirty="0" err="1">
                <a:solidFill>
                  <a:schemeClr val="tx1"/>
                </a:solidFill>
              </a:rPr>
              <a:t>Entropy</a:t>
            </a:r>
            <a:endParaRPr lang="pt-BR" sz="2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2.2 - </a:t>
            </a:r>
            <a:r>
              <a:rPr lang="pt-BR" sz="2800" dirty="0" err="1">
                <a:solidFill>
                  <a:schemeClr val="tx1"/>
                </a:solidFill>
              </a:rPr>
              <a:t>Hinge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Loss</a:t>
            </a:r>
            <a:endParaRPr lang="pt-BR" sz="2800" dirty="0">
              <a:solidFill>
                <a:schemeClr val="tx1"/>
              </a:solidFill>
            </a:endParaRPr>
          </a:p>
          <a:p>
            <a:pPr algn="l"/>
            <a:endParaRPr lang="pt-PT" sz="2800" dirty="0">
              <a:solidFill>
                <a:schemeClr val="tx1"/>
              </a:solidFill>
            </a:endParaRPr>
          </a:p>
          <a:p>
            <a:pPr algn="l"/>
            <a:endParaRPr lang="pt-BR" altLang="pt-BR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52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 </a:t>
            </a:r>
            <a:r>
              <a:rPr lang="pt-BR" dirty="0" err="1">
                <a:solidFill>
                  <a:schemeClr val="bg1"/>
                </a:solidFill>
              </a:rPr>
              <a:t>Loss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Functions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sz="2800" b="1" dirty="0">
                <a:solidFill>
                  <a:schemeClr val="tx1"/>
                </a:solidFill>
              </a:rPr>
              <a:t>2.1 - </a:t>
            </a:r>
            <a:r>
              <a:rPr lang="pt-BR" sz="2800" b="1" dirty="0" err="1">
                <a:solidFill>
                  <a:schemeClr val="tx1"/>
                </a:solidFill>
              </a:rPr>
              <a:t>Binary</a:t>
            </a:r>
            <a:r>
              <a:rPr lang="pt-BR" sz="2800" b="1" dirty="0">
                <a:solidFill>
                  <a:schemeClr val="tx1"/>
                </a:solidFill>
              </a:rPr>
              <a:t> Cross-</a:t>
            </a:r>
            <a:r>
              <a:rPr lang="pt-BR" sz="2800" b="1" dirty="0" err="1">
                <a:solidFill>
                  <a:schemeClr val="tx1"/>
                </a:solidFill>
              </a:rPr>
              <a:t>Entropy</a:t>
            </a:r>
            <a:endParaRPr lang="pt-BR" sz="2800" b="1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endParaRPr lang="pt-BR" sz="2800" b="1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O termo Entropia indica grau de desordem ou incerteza. É medido para uma variável aleatória </a:t>
            </a:r>
            <a:r>
              <a:rPr lang="pt-BR" sz="2800" dirty="0" err="1">
                <a:solidFill>
                  <a:schemeClr val="tx1"/>
                </a:solidFill>
              </a:rPr>
              <a:t>X</a:t>
            </a:r>
            <a:r>
              <a:rPr lang="pt-BR" sz="2800" dirty="0">
                <a:solidFill>
                  <a:schemeClr val="tx1"/>
                </a:solidFill>
              </a:rPr>
              <a:t> com distribuição de probabilidade </a:t>
            </a:r>
            <a:r>
              <a:rPr lang="pt-BR" sz="2800" dirty="0" err="1">
                <a:solidFill>
                  <a:schemeClr val="tx1"/>
                </a:solidFill>
              </a:rPr>
              <a:t>p</a:t>
            </a:r>
            <a:r>
              <a:rPr lang="pt-BR" sz="2800" dirty="0">
                <a:solidFill>
                  <a:schemeClr val="tx1"/>
                </a:solidFill>
              </a:rPr>
              <a:t> (</a:t>
            </a:r>
            <a:r>
              <a:rPr lang="pt-BR" sz="2800" dirty="0" err="1">
                <a:solidFill>
                  <a:schemeClr val="tx1"/>
                </a:solidFill>
              </a:rPr>
              <a:t>X</a:t>
            </a:r>
            <a:r>
              <a:rPr lang="pt-BR" sz="2800" dirty="0">
                <a:solidFill>
                  <a:schemeClr val="tx1"/>
                </a:solidFill>
              </a:rPr>
              <a:t>): </a:t>
            </a:r>
          </a:p>
          <a:p>
            <a:pPr marL="0" indent="0" algn="l">
              <a:buNone/>
            </a:pPr>
            <a:endParaRPr lang="pt-PT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endParaRPr lang="pt-BR" altLang="pt-BR" sz="2800" b="1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endParaRPr lang="pt-BR" altLang="pt-BR" sz="2800" b="1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Um valor maior de entropia para uma distribuição de probabilidade indica uma maior incerteza na distribuição. Da mesma forma, um valor menor indica uma distribuição mais certa.</a:t>
            </a:r>
          </a:p>
          <a:p>
            <a:pPr algn="l"/>
            <a:endParaRPr lang="pt-BR" altLang="pt-BR" sz="2800" b="1" dirty="0">
              <a:solidFill>
                <a:schemeClr val="tx1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3378808-90CD-0B48-B371-65AFDFD073D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99" y="3326416"/>
            <a:ext cx="44196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7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 </a:t>
            </a:r>
            <a:r>
              <a:rPr lang="pt-BR" dirty="0" err="1">
                <a:solidFill>
                  <a:schemeClr val="bg1"/>
                </a:solidFill>
              </a:rPr>
              <a:t>Loss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Functions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sz="2800" b="1" dirty="0">
                <a:solidFill>
                  <a:schemeClr val="tx1"/>
                </a:solidFill>
              </a:rPr>
              <a:t>2.1 - </a:t>
            </a:r>
            <a:r>
              <a:rPr lang="pt-BR" sz="2800" b="1" dirty="0" err="1">
                <a:solidFill>
                  <a:schemeClr val="tx1"/>
                </a:solidFill>
              </a:rPr>
              <a:t>Binary</a:t>
            </a:r>
            <a:r>
              <a:rPr lang="pt-BR" sz="2800" b="1" dirty="0">
                <a:solidFill>
                  <a:schemeClr val="tx1"/>
                </a:solidFill>
              </a:rPr>
              <a:t> Cross-</a:t>
            </a:r>
            <a:r>
              <a:rPr lang="pt-BR" sz="2800" b="1" dirty="0" err="1">
                <a:solidFill>
                  <a:schemeClr val="tx1"/>
                </a:solidFill>
              </a:rPr>
              <a:t>Entropy</a:t>
            </a:r>
            <a:endParaRPr lang="pt-BR" sz="2800" b="1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endParaRPr lang="pt-BR" sz="2800" b="1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Usamos a perda de entropia cruzada binária para modelos de classificação que produzem uma probabilidade p.</a:t>
            </a:r>
          </a:p>
          <a:p>
            <a:pPr algn="l"/>
            <a:endParaRPr lang="pt-PT" sz="2800" dirty="0">
              <a:solidFill>
                <a:schemeClr val="tx1"/>
              </a:solidFill>
            </a:endParaRPr>
          </a:p>
          <a:p>
            <a:pPr algn="l"/>
            <a:endParaRPr lang="pt-BR" altLang="pt-BR" sz="2800" b="1" dirty="0">
              <a:solidFill>
                <a:schemeClr val="tx1"/>
              </a:solidFill>
            </a:endParaRPr>
          </a:p>
          <a:p>
            <a:pPr algn="l"/>
            <a:endParaRPr lang="pt-BR" altLang="pt-BR" sz="2800" b="1" dirty="0">
              <a:solidFill>
                <a:schemeClr val="tx1"/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D017A48-25D9-C64B-95DB-33DFF9360B1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5" y="3516629"/>
            <a:ext cx="5396230" cy="71628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F6F93DB-D74F-934B-BF9C-7ECD109962E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90" y="3144520"/>
            <a:ext cx="49911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2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 </a:t>
            </a:r>
            <a:r>
              <a:rPr lang="pt-BR" dirty="0" err="1">
                <a:solidFill>
                  <a:schemeClr val="bg1"/>
                </a:solidFill>
              </a:rPr>
              <a:t>Loss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Functions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/>
          </a:bodyPr>
          <a:lstStyle/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b="1" dirty="0">
                <a:solidFill>
                  <a:schemeClr val="tx1"/>
                </a:solidFill>
              </a:rPr>
              <a:t>2.2 – </a:t>
            </a:r>
            <a:r>
              <a:rPr lang="pt-BR" sz="2800" b="1" dirty="0" err="1">
                <a:solidFill>
                  <a:schemeClr val="tx1"/>
                </a:solidFill>
              </a:rPr>
              <a:t>Hinge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Loss</a:t>
            </a:r>
            <a:endParaRPr lang="pt-BR" sz="2800" b="1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dirty="0">
                <a:solidFill>
                  <a:schemeClr val="tx1"/>
                </a:solidFill>
              </a:rPr>
              <a:t>	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68290E0-E3DC-D646-9232-73CBAD2E5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4BA9A74-6FA4-8C43-9987-F14CE4FD633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" y="2453639"/>
            <a:ext cx="4978400" cy="8509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96DA864-A7C1-3F4C-9E98-A3492990D7D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05" y="2453639"/>
            <a:ext cx="50419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8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 </a:t>
            </a:r>
            <a:r>
              <a:rPr lang="pt-BR" dirty="0" err="1">
                <a:solidFill>
                  <a:schemeClr val="bg1"/>
                </a:solidFill>
              </a:rPr>
              <a:t>Loss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Functions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/>
          </a:bodyPr>
          <a:lstStyle/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b="1" dirty="0">
                <a:solidFill>
                  <a:schemeClr val="tx1"/>
                </a:solidFill>
              </a:rPr>
              <a:t>Comparativo entre as </a:t>
            </a:r>
            <a:r>
              <a:rPr lang="pt-BR" sz="2800" b="1" dirty="0" err="1">
                <a:solidFill>
                  <a:schemeClr val="tx1"/>
                </a:solidFill>
              </a:rPr>
              <a:t>Loss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Functions</a:t>
            </a:r>
            <a:r>
              <a:rPr lang="pt-BR" sz="2800" b="1" dirty="0">
                <a:solidFill>
                  <a:schemeClr val="tx1"/>
                </a:solidFill>
              </a:rPr>
              <a:t> para Classificação Binária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68290E0-E3DC-D646-9232-73CBAD2E5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0545E9F-DF5D-6046-9F1D-995716A6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502424"/>
              </p:ext>
            </p:extLst>
          </p:nvPr>
        </p:nvGraphicFramePr>
        <p:xfrm>
          <a:off x="734901" y="2365906"/>
          <a:ext cx="768391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1955">
                  <a:extLst>
                    <a:ext uri="{9D8B030D-6E8A-4147-A177-3AD203B41FA5}">
                      <a16:colId xmlns:a16="http://schemas.microsoft.com/office/drawing/2014/main" val="1181363792"/>
                    </a:ext>
                  </a:extLst>
                </a:gridCol>
                <a:gridCol w="3841955">
                  <a:extLst>
                    <a:ext uri="{9D8B030D-6E8A-4147-A177-3AD203B41FA5}">
                      <a16:colId xmlns:a16="http://schemas.microsoft.com/office/drawing/2014/main" val="2141495595"/>
                    </a:ext>
                  </a:extLst>
                </a:gridCol>
              </a:tblGrid>
              <a:tr h="1994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2.1 - </a:t>
                      </a:r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Binary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 Cross-</a:t>
                      </a:r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Entropy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2.2 – </a:t>
                      </a:r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Hinge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Loss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794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02640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D9672B4D-F69B-A241-882B-C9C2E4109D4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40" y="3059867"/>
            <a:ext cx="3567654" cy="223901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809DB63-2226-E849-AB26-2E7D098D064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694" y="3025869"/>
            <a:ext cx="3665752" cy="227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4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 </a:t>
            </a:r>
            <a:r>
              <a:rPr lang="pt-BR" dirty="0" err="1">
                <a:solidFill>
                  <a:schemeClr val="bg1"/>
                </a:solidFill>
              </a:rPr>
              <a:t>Loss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Functions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/>
          </a:bodyPr>
          <a:lstStyle/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b="1" dirty="0">
                <a:solidFill>
                  <a:schemeClr val="tx1"/>
                </a:solidFill>
              </a:rPr>
              <a:t>3 - </a:t>
            </a:r>
            <a:r>
              <a:rPr lang="pt-BR" sz="2800" b="1" dirty="0" err="1">
                <a:solidFill>
                  <a:schemeClr val="tx1"/>
                </a:solidFill>
              </a:rPr>
              <a:t>Loss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Functions</a:t>
            </a:r>
            <a:r>
              <a:rPr lang="pt-BR" sz="2800" b="1" dirty="0">
                <a:solidFill>
                  <a:schemeClr val="tx1"/>
                </a:solidFill>
              </a:rPr>
              <a:t> para Classificação </a:t>
            </a:r>
            <a:r>
              <a:rPr lang="pt-BR" sz="2800" b="1" dirty="0" err="1">
                <a:solidFill>
                  <a:schemeClr val="tx1"/>
                </a:solidFill>
              </a:rPr>
              <a:t>Multi-class</a:t>
            </a:r>
            <a:endParaRPr lang="pt-BR" sz="2800" b="1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Usada quando para Classificação várias classes</a:t>
            </a: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Por exemplo, para a classificação de uma flor que pode ser </a:t>
            </a:r>
            <a:r>
              <a:rPr lang="pt-BR" sz="2800" dirty="0" err="1">
                <a:solidFill>
                  <a:schemeClr val="tx1"/>
                </a:solidFill>
              </a:rPr>
              <a:t>Setosa</a:t>
            </a:r>
            <a:r>
              <a:rPr lang="pt-BR" sz="2800" dirty="0">
                <a:solidFill>
                  <a:schemeClr val="tx1"/>
                </a:solidFill>
              </a:rPr>
              <a:t>, Versicolor ou </a:t>
            </a:r>
            <a:r>
              <a:rPr lang="pt-BR" sz="2800" dirty="0" err="1">
                <a:solidFill>
                  <a:schemeClr val="tx1"/>
                </a:solidFill>
              </a:rPr>
              <a:t>Virginica</a:t>
            </a:r>
            <a:endParaRPr lang="pt-BR" sz="2800" dirty="0">
              <a:solidFill>
                <a:schemeClr val="tx1"/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ECD9BF1-398C-F642-A21B-588B0E8E5C9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230" y="3201670"/>
            <a:ext cx="50927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0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 </a:t>
            </a:r>
            <a:r>
              <a:rPr lang="pt-BR" dirty="0" err="1">
                <a:solidFill>
                  <a:schemeClr val="bg1"/>
                </a:solidFill>
              </a:rPr>
              <a:t>Loss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Functions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/>
          </a:bodyPr>
          <a:lstStyle/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b="1" dirty="0">
                <a:solidFill>
                  <a:schemeClr val="tx1"/>
                </a:solidFill>
              </a:rPr>
              <a:t>3 - </a:t>
            </a:r>
            <a:r>
              <a:rPr lang="pt-BR" sz="2800" b="1" dirty="0" err="1">
                <a:solidFill>
                  <a:schemeClr val="tx1"/>
                </a:solidFill>
              </a:rPr>
              <a:t>Loss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Functions</a:t>
            </a:r>
            <a:r>
              <a:rPr lang="pt-BR" sz="2800" b="1" dirty="0">
                <a:solidFill>
                  <a:schemeClr val="tx1"/>
                </a:solidFill>
              </a:rPr>
              <a:t> para Classificação </a:t>
            </a:r>
            <a:r>
              <a:rPr lang="pt-BR" sz="2800" b="1" dirty="0" err="1">
                <a:solidFill>
                  <a:schemeClr val="tx1"/>
                </a:solidFill>
              </a:rPr>
              <a:t>Multi-class</a:t>
            </a:r>
            <a:endParaRPr lang="pt-BR" sz="2800" b="1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endParaRPr lang="pt-BR" sz="2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3.1 - </a:t>
            </a:r>
            <a:r>
              <a:rPr lang="pt-BR" sz="2800" dirty="0" err="1">
                <a:solidFill>
                  <a:schemeClr val="tx1"/>
                </a:solidFill>
              </a:rPr>
              <a:t>Multi-class</a:t>
            </a:r>
            <a:r>
              <a:rPr lang="pt-BR" sz="2800" dirty="0">
                <a:solidFill>
                  <a:schemeClr val="tx1"/>
                </a:solidFill>
              </a:rPr>
              <a:t> Cross </a:t>
            </a:r>
            <a:r>
              <a:rPr lang="pt-BR" sz="2800" dirty="0" err="1">
                <a:solidFill>
                  <a:schemeClr val="tx1"/>
                </a:solidFill>
              </a:rPr>
              <a:t>Entropy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Loss</a:t>
            </a:r>
            <a:endParaRPr lang="pt-BR" sz="2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3.2 - </a:t>
            </a:r>
            <a:r>
              <a:rPr lang="pt-BR" sz="2800" dirty="0" err="1">
                <a:solidFill>
                  <a:schemeClr val="tx1"/>
                </a:solidFill>
              </a:rPr>
              <a:t>Kullback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Leibler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Divergence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Loss</a:t>
            </a:r>
            <a:endParaRPr lang="pt-BR" sz="2800" dirty="0">
              <a:solidFill>
                <a:schemeClr val="tx1"/>
              </a:solidFill>
            </a:endParaRPr>
          </a:p>
          <a:p>
            <a:pPr algn="l"/>
            <a:endParaRPr lang="pt-PT" sz="2800" dirty="0">
              <a:solidFill>
                <a:schemeClr val="tx1"/>
              </a:solidFill>
            </a:endParaRPr>
          </a:p>
          <a:p>
            <a:pPr algn="l"/>
            <a:endParaRPr lang="pt-BR" altLang="pt-BR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13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 </a:t>
            </a:r>
            <a:r>
              <a:rPr lang="pt-BR" dirty="0" err="1">
                <a:solidFill>
                  <a:schemeClr val="bg1"/>
                </a:solidFill>
              </a:rPr>
              <a:t>Loss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Functions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sz="2800" b="1" dirty="0">
                <a:solidFill>
                  <a:schemeClr val="tx1"/>
                </a:solidFill>
              </a:rPr>
              <a:t>3.1 - </a:t>
            </a:r>
            <a:r>
              <a:rPr lang="pt-BR" sz="2800" b="1" dirty="0" err="1">
                <a:solidFill>
                  <a:schemeClr val="tx1"/>
                </a:solidFill>
              </a:rPr>
              <a:t>Multi-class</a:t>
            </a:r>
            <a:r>
              <a:rPr lang="pt-BR" sz="2800" b="1" dirty="0">
                <a:solidFill>
                  <a:schemeClr val="tx1"/>
                </a:solidFill>
              </a:rPr>
              <a:t> Cross </a:t>
            </a:r>
            <a:r>
              <a:rPr lang="pt-BR" sz="2800" b="1" dirty="0" err="1">
                <a:solidFill>
                  <a:schemeClr val="tx1"/>
                </a:solidFill>
              </a:rPr>
              <a:t>Entropy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Loss</a:t>
            </a:r>
            <a:endParaRPr lang="pt-BR" sz="2800" b="1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endParaRPr lang="pt-BR" sz="2800" b="1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A perda de entropia cruzada </a:t>
            </a:r>
            <a:r>
              <a:rPr lang="pt-BR" sz="2800" dirty="0" err="1">
                <a:solidFill>
                  <a:schemeClr val="tx1"/>
                </a:solidFill>
              </a:rPr>
              <a:t>multi-classe</a:t>
            </a:r>
            <a:r>
              <a:rPr lang="pt-BR" sz="2800" dirty="0">
                <a:solidFill>
                  <a:schemeClr val="tx1"/>
                </a:solidFill>
              </a:rPr>
              <a:t> é uma generalização da perda de entropia cruzada binária.</a:t>
            </a:r>
          </a:p>
          <a:p>
            <a:pPr algn="l"/>
            <a:endParaRPr lang="pt-PT" sz="2800" dirty="0">
              <a:solidFill>
                <a:schemeClr val="tx1"/>
              </a:solidFill>
            </a:endParaRPr>
          </a:p>
          <a:p>
            <a:pPr algn="l"/>
            <a:endParaRPr lang="pt-BR" altLang="pt-BR" sz="2800" b="1" dirty="0">
              <a:solidFill>
                <a:schemeClr val="tx1"/>
              </a:solidFill>
            </a:endParaRPr>
          </a:p>
          <a:p>
            <a:pPr algn="l"/>
            <a:endParaRPr lang="pt-BR" altLang="pt-BR" sz="2800" b="1" dirty="0">
              <a:solidFill>
                <a:schemeClr val="tx1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4856B40-590C-F340-B3E7-45A73B758B0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5" y="3444612"/>
            <a:ext cx="5396230" cy="231648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C7D1321-4C0D-BC47-95F2-DA6F6F0F6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412" y="2997200"/>
            <a:ext cx="4940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4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pt-BR" sz="3600" dirty="0">
                <a:solidFill>
                  <a:schemeClr val="tx1"/>
                </a:solidFill>
              </a:rPr>
              <a:t>Treinamento da Rede</a:t>
            </a:r>
          </a:p>
          <a:p>
            <a:pPr marL="1165225" lvl="1" indent="-360363" algn="just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tx1"/>
                </a:solidFill>
              </a:rPr>
              <a:t>Conjunto de dados (observados) é submetido à rede;</a:t>
            </a:r>
          </a:p>
          <a:p>
            <a:pPr marL="1165225" lvl="1" indent="-360363" algn="just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tx1"/>
                </a:solidFill>
              </a:rPr>
              <a:t>Aprende as características dos dados.</a:t>
            </a:r>
          </a:p>
          <a:p>
            <a:pPr marL="804862" lvl="1" algn="just"/>
            <a:endParaRPr lang="pt-BR" sz="3600" dirty="0">
              <a:solidFill>
                <a:schemeClr val="tx1"/>
              </a:solidFill>
            </a:endParaRPr>
          </a:p>
          <a:p>
            <a:pPr algn="just"/>
            <a:r>
              <a:rPr lang="pt-BR" sz="3600" dirty="0">
                <a:solidFill>
                  <a:schemeClr val="tx1"/>
                </a:solidFill>
              </a:rPr>
              <a:t>Uso da Rede</a:t>
            </a:r>
          </a:p>
          <a:p>
            <a:pPr marL="1165225" lvl="1" indent="-360363" algn="just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tx1"/>
                </a:solidFill>
              </a:rPr>
              <a:t>Conjunto de dados (a estimar) é submetido à rede;</a:t>
            </a:r>
          </a:p>
          <a:p>
            <a:pPr marL="1165225" lvl="1" indent="-360363" algn="just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tx1"/>
                </a:solidFill>
              </a:rPr>
              <a:t>Gera o resultado para o qual foi treinada.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F823AFD3-9D40-D04F-8409-C30949D9DE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10211106" cy="673100"/>
          </a:xfrm>
          <a:noFill/>
        </p:spPr>
        <p:txBody>
          <a:bodyPr>
            <a:no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Redes Neurais Artificiais - Conceitos</a:t>
            </a:r>
          </a:p>
        </p:txBody>
      </p:sp>
    </p:spTree>
    <p:extLst>
      <p:ext uri="{BB962C8B-B14F-4D97-AF65-F5344CB8AC3E}">
        <p14:creationId xmlns:p14="http://schemas.microsoft.com/office/powerpoint/2010/main" val="2931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 </a:t>
            </a:r>
            <a:r>
              <a:rPr lang="pt-BR" dirty="0" err="1">
                <a:solidFill>
                  <a:schemeClr val="bg1"/>
                </a:solidFill>
              </a:rPr>
              <a:t>Loss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Functions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sz="2800" b="1" dirty="0">
                <a:solidFill>
                  <a:schemeClr val="tx1"/>
                </a:solidFill>
              </a:rPr>
              <a:t>3.2 - </a:t>
            </a:r>
            <a:r>
              <a:rPr lang="pt-BR" sz="2800" b="1" dirty="0" err="1">
                <a:solidFill>
                  <a:schemeClr val="tx1"/>
                </a:solidFill>
              </a:rPr>
              <a:t>Kullback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Leibler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Divergence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Loss</a:t>
            </a:r>
            <a:endParaRPr lang="pt-BR" sz="2800" b="1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endParaRPr lang="pt-BR" sz="2800" b="1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A divergência </a:t>
            </a:r>
            <a:r>
              <a:rPr lang="pt-BR" sz="2800" dirty="0" err="1">
                <a:solidFill>
                  <a:schemeClr val="tx1"/>
                </a:solidFill>
              </a:rPr>
              <a:t>Kullback-Liebler</a:t>
            </a:r>
            <a:r>
              <a:rPr lang="pt-BR" sz="2800" dirty="0">
                <a:solidFill>
                  <a:schemeClr val="tx1"/>
                </a:solidFill>
              </a:rPr>
              <a:t> é uma medida de como uma distribuição de probabilidade difere de outra distribuição. Uma divergência KL de zero indica que as distribuições são idênticas. </a:t>
            </a:r>
          </a:p>
          <a:p>
            <a:pPr algn="l"/>
            <a:endParaRPr lang="pt-PT" sz="2800" dirty="0">
              <a:solidFill>
                <a:schemeClr val="tx1"/>
              </a:solidFill>
            </a:endParaRPr>
          </a:p>
          <a:p>
            <a:pPr algn="l"/>
            <a:endParaRPr lang="pt-BR" altLang="pt-BR" sz="2800" b="1" dirty="0">
              <a:solidFill>
                <a:schemeClr val="tx1"/>
              </a:solidFill>
            </a:endParaRPr>
          </a:p>
          <a:p>
            <a:pPr algn="l"/>
            <a:endParaRPr lang="pt-BR" altLang="pt-BR" sz="2800" b="1" dirty="0">
              <a:solidFill>
                <a:schemeClr val="tx1"/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18D4E36-162E-C144-BAF2-5FF1ED62610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35" y="3781797"/>
            <a:ext cx="5396230" cy="20916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528007A-B679-A44E-85D2-4CD5AFA11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760" y="3762865"/>
            <a:ext cx="4158604" cy="284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4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Tipos de </a:t>
            </a:r>
            <a:r>
              <a:rPr lang="pt-BR" dirty="0" err="1">
                <a:solidFill>
                  <a:schemeClr val="bg1"/>
                </a:solidFill>
              </a:rPr>
              <a:t>Loss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Functions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463539"/>
          </a:xfrm>
        </p:spPr>
        <p:txBody>
          <a:bodyPr>
            <a:normAutofit/>
          </a:bodyPr>
          <a:lstStyle/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b="1" dirty="0">
                <a:solidFill>
                  <a:schemeClr val="tx1"/>
                </a:solidFill>
              </a:rPr>
              <a:t>Comparativo entre as </a:t>
            </a:r>
            <a:r>
              <a:rPr lang="pt-BR" sz="2800" b="1" dirty="0" err="1">
                <a:solidFill>
                  <a:schemeClr val="tx1"/>
                </a:solidFill>
              </a:rPr>
              <a:t>Loss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Functions</a:t>
            </a:r>
            <a:r>
              <a:rPr lang="pt-BR" sz="2800" b="1" dirty="0">
                <a:solidFill>
                  <a:schemeClr val="tx1"/>
                </a:solidFill>
              </a:rPr>
              <a:t> para Classificação </a:t>
            </a:r>
            <a:r>
              <a:rPr lang="pt-BR" sz="2800" b="1" dirty="0" err="1">
                <a:solidFill>
                  <a:schemeClr val="tx1"/>
                </a:solidFill>
              </a:rPr>
              <a:t>Multi-class</a:t>
            </a:r>
            <a:endParaRPr lang="pt-BR" sz="2800" b="1" dirty="0">
              <a:solidFill>
                <a:schemeClr val="tx1"/>
              </a:solidFill>
            </a:endParaRPr>
          </a:p>
          <a:p>
            <a:pPr algn="l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68290E0-E3DC-D646-9232-73CBAD2E5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0545E9F-DF5D-6046-9F1D-995716A6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754351"/>
              </p:ext>
            </p:extLst>
          </p:nvPr>
        </p:nvGraphicFramePr>
        <p:xfrm>
          <a:off x="754803" y="2539321"/>
          <a:ext cx="10227286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3643">
                  <a:extLst>
                    <a:ext uri="{9D8B030D-6E8A-4147-A177-3AD203B41FA5}">
                      <a16:colId xmlns:a16="http://schemas.microsoft.com/office/drawing/2014/main" val="1181363792"/>
                    </a:ext>
                  </a:extLst>
                </a:gridCol>
                <a:gridCol w="5113643">
                  <a:extLst>
                    <a:ext uri="{9D8B030D-6E8A-4147-A177-3AD203B41FA5}">
                      <a16:colId xmlns:a16="http://schemas.microsoft.com/office/drawing/2014/main" val="2141495595"/>
                    </a:ext>
                  </a:extLst>
                </a:gridCol>
              </a:tblGrid>
              <a:tr h="1994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3.1 - </a:t>
                      </a:r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Multi-class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 Cross </a:t>
                      </a:r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Entropy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Loss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121706" marR="12170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3.2 - </a:t>
                      </a:r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Kullback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Leibler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Divergence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Loss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121706" marR="121706"/>
                </a:tc>
                <a:extLst>
                  <a:ext uri="{0D108BD9-81ED-4DB2-BD59-A6C34878D82A}">
                    <a16:rowId xmlns:a16="http://schemas.microsoft.com/office/drawing/2014/main" val="2595794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 marL="121706" marR="121706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121706" marR="121706"/>
                </a:tc>
                <a:extLst>
                  <a:ext uri="{0D108BD9-81ED-4DB2-BD59-A6C34878D82A}">
                    <a16:rowId xmlns:a16="http://schemas.microsoft.com/office/drawing/2014/main" val="83902640"/>
                  </a:ext>
                </a:extLst>
              </a:tr>
            </a:tbl>
          </a:graphicData>
        </a:graphic>
      </p:graphicFrame>
      <p:pic>
        <p:nvPicPr>
          <p:cNvPr id="17" name="Imagem 16">
            <a:extLst>
              <a:ext uri="{FF2B5EF4-FFF2-40B4-BE49-F238E27FC236}">
                <a16:creationId xmlns:a16="http://schemas.microsoft.com/office/drawing/2014/main" id="{1CA98E2D-6718-C74B-9F48-1FA338B3B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513" y="3054739"/>
            <a:ext cx="3867196" cy="264440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81CA0CA-3070-064B-B681-2BA9BDD48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762" y="3054739"/>
            <a:ext cx="3863400" cy="264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1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Critério de Parada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264841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Critério de parada do Treinamento de uma RNA</a:t>
            </a:r>
          </a:p>
          <a:p>
            <a:pPr marL="0" indent="0" algn="l">
              <a:buNone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altLang="pt-BR" sz="2800" dirty="0">
                <a:solidFill>
                  <a:schemeClr val="tx1"/>
                </a:solidFill>
              </a:rPr>
              <a:t>Não existe um critério padrão para o fim do treinamento. A </a:t>
            </a:r>
            <a:r>
              <a:rPr lang="pt-BR" altLang="pt-BR" sz="2800" dirty="0" err="1">
                <a:solidFill>
                  <a:schemeClr val="tx1"/>
                </a:solidFill>
              </a:rPr>
              <a:t>s</a:t>
            </a:r>
            <a:r>
              <a:rPr lang="pt-BR" sz="2800" dirty="0" err="1">
                <a:solidFill>
                  <a:schemeClr val="tx1"/>
                </a:solidFill>
              </a:rPr>
              <a:t>uperfície</a:t>
            </a:r>
            <a:r>
              <a:rPr lang="pt-BR" sz="2800" dirty="0">
                <a:solidFill>
                  <a:schemeClr val="tx1"/>
                </a:solidFill>
              </a:rPr>
              <a:t> de erro tem </a:t>
            </a:r>
            <a:r>
              <a:rPr lang="pt-BR" sz="2800" dirty="0" err="1">
                <a:solidFill>
                  <a:schemeClr val="tx1"/>
                </a:solidFill>
              </a:rPr>
              <a:t>vários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mínimos</a:t>
            </a:r>
            <a:r>
              <a:rPr lang="pt-BR" sz="2800" dirty="0">
                <a:solidFill>
                  <a:schemeClr val="tx1"/>
                </a:solidFill>
              </a:rPr>
              <a:t> locais. Todos os vales da curva constituem </a:t>
            </a:r>
            <a:r>
              <a:rPr lang="pt-BR" sz="2800" dirty="0" err="1">
                <a:solidFill>
                  <a:schemeClr val="tx1"/>
                </a:solidFill>
              </a:rPr>
              <a:t>mínimos</a:t>
            </a:r>
            <a:r>
              <a:rPr lang="pt-BR" sz="2800" dirty="0">
                <a:solidFill>
                  <a:schemeClr val="tx1"/>
                </a:solidFill>
              </a:rPr>
              <a:t> locais com || ∇E( ) || = 0.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888" y="3633218"/>
            <a:ext cx="4153902" cy="2691382"/>
          </a:xfrm>
          <a:prstGeom prst="rect">
            <a:avLst/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411164" y="3633218"/>
            <a:ext cx="7010046" cy="2946002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lIns="274320" tIns="91440" rIns="274320" bIns="18288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8C9CA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dirty="0">
                <a:solidFill>
                  <a:schemeClr val="tx1"/>
                </a:solidFill>
              </a:rPr>
              <a:t>Partindo do ponto x</a:t>
            </a:r>
            <a:r>
              <a:rPr lang="pt-BR" sz="2800" baseline="-25000" dirty="0">
                <a:solidFill>
                  <a:schemeClr val="tx1"/>
                </a:solidFill>
              </a:rPr>
              <a:t>0</a:t>
            </a:r>
            <a:r>
              <a:rPr lang="pt-BR" sz="2800" dirty="0">
                <a:solidFill>
                  <a:schemeClr val="tx1"/>
                </a:solidFill>
              </a:rPr>
              <a:t>, e utilizando como </a:t>
            </a:r>
            <a:r>
              <a:rPr lang="pt-BR" sz="2800" dirty="0" err="1">
                <a:solidFill>
                  <a:schemeClr val="tx1"/>
                </a:solidFill>
              </a:rPr>
              <a:t>critério</a:t>
            </a:r>
            <a:r>
              <a:rPr lang="pt-BR" sz="2800" dirty="0">
                <a:solidFill>
                  <a:schemeClr val="tx1"/>
                </a:solidFill>
              </a:rPr>
              <a:t> de parada </a:t>
            </a:r>
            <a:r>
              <a:rPr lang="pt-BR" sz="2800" dirty="0" err="1">
                <a:solidFill>
                  <a:schemeClr val="tx1"/>
                </a:solidFill>
              </a:rPr>
              <a:t>ε</a:t>
            </a:r>
            <a:r>
              <a:rPr lang="pt-BR" sz="2800" dirty="0">
                <a:solidFill>
                  <a:schemeClr val="tx1"/>
                </a:solidFill>
              </a:rPr>
              <a:t>, o algoritmo </a:t>
            </a:r>
            <a:r>
              <a:rPr lang="pt-BR" sz="2800" dirty="0" err="1">
                <a:solidFill>
                  <a:schemeClr val="tx1"/>
                </a:solidFill>
              </a:rPr>
              <a:t>não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sera</a:t>
            </a:r>
            <a:r>
              <a:rPr lang="pt-BR" sz="2800" dirty="0">
                <a:solidFill>
                  <a:schemeClr val="tx1"/>
                </a:solidFill>
              </a:rPr>
              <a:t>́ capaz de determinar um conjunto de pesos capaz de satisfazê-</a:t>
            </a:r>
            <a:r>
              <a:rPr lang="pt-BR" sz="2800" dirty="0" err="1">
                <a:solidFill>
                  <a:schemeClr val="tx1"/>
                </a:solidFill>
              </a:rPr>
              <a:t>lo</a:t>
            </a:r>
            <a:r>
              <a:rPr lang="pt-BR" sz="2800" dirty="0">
                <a:solidFill>
                  <a:schemeClr val="tx1"/>
                </a:solidFill>
              </a:rPr>
              <a:t> independente dos </a:t>
            </a:r>
            <a:r>
              <a:rPr lang="pt-BR" sz="2800" dirty="0" err="1">
                <a:solidFill>
                  <a:schemeClr val="tx1"/>
                </a:solidFill>
              </a:rPr>
              <a:t>mínimos</a:t>
            </a:r>
            <a:r>
              <a:rPr lang="pt-BR" sz="2800" dirty="0">
                <a:solidFill>
                  <a:schemeClr val="tx1"/>
                </a:solidFill>
              </a:rPr>
              <a:t> locais. </a:t>
            </a:r>
            <a:r>
              <a:rPr lang="pt-BR" altLang="pt-BR" sz="2800" dirty="0">
                <a:solidFill>
                  <a:schemeClr val="tx1"/>
                </a:solidFill>
              </a:rPr>
              <a:t>Então, caso o algoritmo não chegue num conjunto de pesos com e erro mínimo exigido, o treinamento é encerrado com um determinado número de épocas.</a:t>
            </a:r>
            <a:endParaRPr lang="pt-BR" sz="2800" dirty="0">
              <a:solidFill>
                <a:schemeClr val="tx1"/>
              </a:solidFill>
            </a:endParaRPr>
          </a:p>
          <a:p>
            <a:pPr algn="l"/>
            <a:endParaRPr 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Critério de Parada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31432" cy="543622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Critério de parada do Treinamento de uma RNA</a:t>
            </a:r>
          </a:p>
          <a:p>
            <a:pPr marL="0" indent="0" algn="l">
              <a:buNone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t-BR" altLang="pt-BR" sz="2800" dirty="0">
                <a:solidFill>
                  <a:schemeClr val="tx1"/>
                </a:solidFill>
              </a:rPr>
              <a:t>Outra questão a ser observada no critério de parada é que não se pode deixar que a rede ”decore” os dados de saída, ou seja, que ela tenha um erro muito baixo, fazendo que ela funcione bem somente para o conjunto de dados que foi treinada (</a:t>
            </a:r>
            <a:r>
              <a:rPr lang="pt-BR" altLang="pt-BR" sz="2800" i="1" dirty="0" err="1">
                <a:solidFill>
                  <a:schemeClr val="tx1"/>
                </a:solidFill>
              </a:rPr>
              <a:t>overfitting</a:t>
            </a:r>
            <a:r>
              <a:rPr lang="pt-BR" altLang="pt-BR" sz="2800" dirty="0">
                <a:solidFill>
                  <a:schemeClr val="tx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72380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Critério de Parada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31432" cy="543622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Critério de parada do Treinamento de uma RNA</a:t>
            </a:r>
          </a:p>
          <a:p>
            <a:pPr marL="0" indent="0" algn="just">
              <a:buNone/>
            </a:pPr>
            <a:endParaRPr lang="pt-BR" sz="2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t-BR" sz="2800" dirty="0">
                <a:solidFill>
                  <a:schemeClr val="tx1"/>
                </a:solidFill>
              </a:rPr>
              <a:t>Para evitar que isso ocorra, é normal separar parte do </a:t>
            </a:r>
            <a:r>
              <a:rPr lang="pt-BR" sz="2800" b="1" dirty="0">
                <a:solidFill>
                  <a:schemeClr val="tx1"/>
                </a:solidFill>
              </a:rPr>
              <a:t>conjunto de treinamento</a:t>
            </a:r>
            <a:r>
              <a:rPr lang="pt-BR" sz="2800" dirty="0">
                <a:solidFill>
                  <a:schemeClr val="tx1"/>
                </a:solidFill>
              </a:rPr>
              <a:t>, formando um </a:t>
            </a:r>
            <a:r>
              <a:rPr lang="pt-BR" sz="2800" b="1" dirty="0">
                <a:solidFill>
                  <a:schemeClr val="tx1"/>
                </a:solidFill>
              </a:rPr>
              <a:t>conjunto de validação</a:t>
            </a:r>
            <a:r>
              <a:rPr lang="pt-BR" sz="2800" dirty="0">
                <a:solidFill>
                  <a:schemeClr val="tx1"/>
                </a:solidFill>
              </a:rPr>
              <a:t>. </a:t>
            </a:r>
          </a:p>
          <a:p>
            <a:pPr marL="0" indent="0" algn="just">
              <a:buNone/>
            </a:pPr>
            <a:endParaRPr lang="pt-BR" sz="2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t-BR" sz="2800" dirty="0">
                <a:solidFill>
                  <a:schemeClr val="tx1"/>
                </a:solidFill>
              </a:rPr>
              <a:t>Quando o treinamento atinge o limite de erro no conjunto de treinamento, usa-se o peso no conjunto de validação até que o erro neste conjunto diminua. </a:t>
            </a:r>
          </a:p>
          <a:p>
            <a:pPr marL="0" indent="0" algn="just">
              <a:buNone/>
            </a:pPr>
            <a:endParaRPr lang="pt-BR" sz="2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t-BR" sz="2800" dirty="0">
                <a:solidFill>
                  <a:schemeClr val="tx1"/>
                </a:solidFill>
              </a:rPr>
              <a:t>Assim, evita-se que a rede funcione bem somente para o conjunto de treinamento.</a:t>
            </a:r>
          </a:p>
        </p:txBody>
      </p:sp>
    </p:spTree>
    <p:extLst>
      <p:ext uri="{BB962C8B-B14F-4D97-AF65-F5344CB8AC3E}">
        <p14:creationId xmlns:p14="http://schemas.microsoft.com/office/powerpoint/2010/main" val="184513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Critério de Parada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31432" cy="543622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Critério de parada do Treinamento de uma RNA</a:t>
            </a:r>
          </a:p>
          <a:p>
            <a:pPr marL="0" indent="0" algn="l">
              <a:buNone/>
            </a:pPr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Então, deve-se particionar aleatoriamente o conjunto de dados em </a:t>
            </a:r>
            <a:r>
              <a:rPr lang="pt-BR" sz="2800" dirty="0" err="1">
                <a:solidFill>
                  <a:schemeClr val="tx1"/>
                </a:solidFill>
              </a:rPr>
              <a:t>três</a:t>
            </a:r>
            <a:r>
              <a:rPr lang="pt-BR" sz="2800" dirty="0">
                <a:solidFill>
                  <a:schemeClr val="tx1"/>
                </a:solidFill>
              </a:rPr>
              <a:t> partes :</a:t>
            </a: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Passo 1: Define pelo menos </a:t>
            </a:r>
            <a:r>
              <a:rPr lang="pt-BR" sz="2800" dirty="0" err="1">
                <a:solidFill>
                  <a:schemeClr val="tx1"/>
                </a:solidFill>
              </a:rPr>
              <a:t>três</a:t>
            </a:r>
            <a:r>
              <a:rPr lang="pt-BR" sz="2800" dirty="0">
                <a:solidFill>
                  <a:schemeClr val="tx1"/>
                </a:solidFill>
              </a:rPr>
              <a:t> conjuntos disjuntos: </a:t>
            </a: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	Conjunto de exemplos de </a:t>
            </a:r>
            <a:r>
              <a:rPr lang="pt-BR" sz="2800" dirty="0">
                <a:solidFill>
                  <a:srgbClr val="FF0000"/>
                </a:solidFill>
              </a:rPr>
              <a:t>Treinamento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	Conjunto de exemplos de </a:t>
            </a:r>
            <a:r>
              <a:rPr lang="pt-BR" sz="2800" dirty="0" err="1">
                <a:solidFill>
                  <a:srgbClr val="FF0000"/>
                </a:solidFill>
              </a:rPr>
              <a:t>Validação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	Conjunto de exemplos de </a:t>
            </a:r>
            <a:r>
              <a:rPr lang="pt-BR" sz="2800" dirty="0">
                <a:solidFill>
                  <a:srgbClr val="FF0000"/>
                </a:solidFill>
              </a:rPr>
              <a:t>Teste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Passo 2: Utiliza o Conjunto de </a:t>
            </a:r>
            <a:r>
              <a:rPr lang="pt-BR" sz="2800" dirty="0">
                <a:solidFill>
                  <a:srgbClr val="FF0000"/>
                </a:solidFill>
              </a:rPr>
              <a:t>Treinamento</a:t>
            </a:r>
            <a:r>
              <a:rPr lang="pt-BR" sz="2800" dirty="0">
                <a:solidFill>
                  <a:schemeClr val="tx1"/>
                </a:solidFill>
              </a:rPr>
              <a:t> para fazer a aprendizagem do algoritmo. Utiliza o Conjunto de </a:t>
            </a:r>
            <a:r>
              <a:rPr lang="pt-BR" sz="2800" dirty="0" err="1">
                <a:solidFill>
                  <a:srgbClr val="FF0000"/>
                </a:solidFill>
              </a:rPr>
              <a:t>Validação</a:t>
            </a:r>
            <a:r>
              <a:rPr lang="pt-BR" sz="2800" dirty="0">
                <a:solidFill>
                  <a:schemeClr val="tx1"/>
                </a:solidFill>
              </a:rPr>
              <a:t> para verificar a </a:t>
            </a:r>
            <a:r>
              <a:rPr lang="pt-BR" sz="2800" dirty="0" err="1">
                <a:solidFill>
                  <a:schemeClr val="tx1"/>
                </a:solidFill>
              </a:rPr>
              <a:t>generalização</a:t>
            </a:r>
            <a:r>
              <a:rPr lang="pt-BR" sz="2800" dirty="0">
                <a:solidFill>
                  <a:schemeClr val="tx1"/>
                </a:solidFill>
              </a:rPr>
              <a:t> do algoritmo (ajustar os </a:t>
            </a:r>
            <a:r>
              <a:rPr lang="pt-BR" sz="2800" dirty="0" err="1">
                <a:solidFill>
                  <a:schemeClr val="tx1"/>
                </a:solidFill>
              </a:rPr>
              <a:t>parâmetros</a:t>
            </a:r>
            <a:r>
              <a:rPr lang="pt-BR" sz="2800" dirty="0">
                <a:solidFill>
                  <a:schemeClr val="tx1"/>
                </a:solidFill>
              </a:rPr>
              <a:t>) e parar o treinamento.</a:t>
            </a: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47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Critério de Parada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31432" cy="543622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Critério de parada do Treinamento de uma RNA</a:t>
            </a:r>
          </a:p>
          <a:p>
            <a:pPr marL="0" indent="0" algn="l">
              <a:buNone/>
            </a:pPr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Passo 3: Depois do algoritmo treinado, avalia sua </a:t>
            </a:r>
            <a:r>
              <a:rPr lang="pt-BR" sz="2800" dirty="0" err="1">
                <a:solidFill>
                  <a:schemeClr val="tx1"/>
                </a:solidFill>
              </a:rPr>
              <a:t>generalização</a:t>
            </a:r>
            <a:r>
              <a:rPr lang="pt-BR" sz="2800" dirty="0">
                <a:solidFill>
                  <a:schemeClr val="tx1"/>
                </a:solidFill>
              </a:rPr>
              <a:t> sobre o Conjunto de </a:t>
            </a:r>
            <a:r>
              <a:rPr lang="pt-BR" sz="2800" dirty="0">
                <a:solidFill>
                  <a:srgbClr val="FF0000"/>
                </a:solidFill>
              </a:rPr>
              <a:t>Teste</a:t>
            </a:r>
            <a:r>
              <a:rPr lang="pt-BR" sz="2800" dirty="0">
                <a:solidFill>
                  <a:schemeClr val="tx1"/>
                </a:solidFill>
              </a:rPr>
              <a:t>. </a:t>
            </a:r>
          </a:p>
          <a:p>
            <a:pPr marL="0" indent="0" algn="l">
              <a:buNone/>
            </a:pPr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OBS 1: O Conjunto de Testes </a:t>
            </a:r>
            <a:r>
              <a:rPr lang="pt-BR" sz="2800" dirty="0" err="1">
                <a:solidFill>
                  <a:schemeClr val="tx1"/>
                </a:solidFill>
              </a:rPr>
              <a:t>não</a:t>
            </a:r>
            <a:r>
              <a:rPr lang="pt-BR" sz="2800" dirty="0">
                <a:solidFill>
                  <a:schemeClr val="tx1"/>
                </a:solidFill>
              </a:rPr>
              <a:t> pode ser utilizado para ajustar </a:t>
            </a:r>
            <a:r>
              <a:rPr lang="pt-BR" sz="2800" dirty="0" err="1">
                <a:solidFill>
                  <a:schemeClr val="tx1"/>
                </a:solidFill>
              </a:rPr>
              <a:t>parâmetros</a:t>
            </a:r>
            <a:r>
              <a:rPr lang="pt-BR" sz="2800" dirty="0">
                <a:solidFill>
                  <a:schemeClr val="tx1"/>
                </a:solidFill>
              </a:rPr>
              <a:t>.</a:t>
            </a:r>
          </a:p>
          <a:p>
            <a:pPr marL="0" indent="0" algn="l">
              <a:buNone/>
            </a:pPr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OBS 2: Separar os conjuntos de forma aleatória. </a:t>
            </a:r>
          </a:p>
          <a:p>
            <a:pPr marL="0" indent="0" algn="l">
              <a:buNone/>
            </a:pPr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OBS 3: </a:t>
            </a:r>
            <a:r>
              <a:rPr lang="pt-BR" sz="2800" dirty="0" err="1">
                <a:solidFill>
                  <a:schemeClr val="tx1"/>
                </a:solidFill>
              </a:rPr>
              <a:t>Método</a:t>
            </a:r>
            <a:r>
              <a:rPr lang="pt-BR" sz="2800" dirty="0">
                <a:solidFill>
                  <a:schemeClr val="tx1"/>
                </a:solidFill>
              </a:rPr>
              <a:t> melhor adaptado a grandes conjuntos de dados. 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5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Critério de Parada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>
            <a:hlinkClick r:id="" action="ppaction://noaction">
              <a:snd r:embed="rId3" name="chimes.wav"/>
            </a:hlinkClick>
          </p:cNvPr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31432" cy="543622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Critério de parada do Treinamento de uma RNA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" y="1810734"/>
            <a:ext cx="5754370" cy="4844161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6522408" y="2268950"/>
            <a:ext cx="5440680" cy="954107"/>
          </a:xfrm>
          <a:prstGeom prst="rect">
            <a:avLst/>
          </a:prstGeom>
          <a:solidFill>
            <a:srgbClr val="FFC000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b="1" dirty="0"/>
              <a:t>Treinamento</a:t>
            </a:r>
            <a:endParaRPr lang="pt-BR" sz="2400" b="1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852750" y="2281108"/>
            <a:ext cx="2107242" cy="923330"/>
          </a:xfrm>
          <a:prstGeom prst="rect">
            <a:avLst/>
          </a:prstGeom>
          <a:solidFill>
            <a:srgbClr val="FFC000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Validação</a:t>
            </a:r>
          </a:p>
          <a:p>
            <a:endParaRPr lang="pt-BR" dirty="0"/>
          </a:p>
          <a:p>
            <a:endParaRPr lang="pt-BR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D8FE55E-41F2-254F-8468-CEB7446A6F30}"/>
              </a:ext>
            </a:extLst>
          </p:cNvPr>
          <p:cNvGrpSpPr/>
          <p:nvPr/>
        </p:nvGrpSpPr>
        <p:grpSpPr>
          <a:xfrm>
            <a:off x="8645801" y="-4441"/>
            <a:ext cx="2482850" cy="1153795"/>
            <a:chOff x="0" y="0"/>
            <a:chExt cx="2483283" cy="700771"/>
          </a:xfrm>
        </p:grpSpPr>
        <p:sp>
          <p:nvSpPr>
            <p:cNvPr id="18" name="Nuvem 17">
              <a:extLst>
                <a:ext uri="{FF2B5EF4-FFF2-40B4-BE49-F238E27FC236}">
                  <a16:creationId xmlns:a16="http://schemas.microsoft.com/office/drawing/2014/main" id="{D63909BE-0D2E-7644-A5CE-7937A63D79F3}"/>
                </a:ext>
              </a:extLst>
            </p:cNvPr>
            <p:cNvSpPr/>
            <p:nvPr/>
          </p:nvSpPr>
          <p:spPr>
            <a:xfrm>
              <a:off x="0" y="0"/>
              <a:ext cx="1991444" cy="623744"/>
            </a:xfrm>
            <a:prstGeom prst="cloud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9" name="Raio 18">
              <a:extLst>
                <a:ext uri="{FF2B5EF4-FFF2-40B4-BE49-F238E27FC236}">
                  <a16:creationId xmlns:a16="http://schemas.microsoft.com/office/drawing/2014/main" id="{DFFEC5EC-BEE0-2247-BFCC-4FE82B2D142F}"/>
                </a:ext>
              </a:extLst>
            </p:cNvPr>
            <p:cNvSpPr/>
            <p:nvPr/>
          </p:nvSpPr>
          <p:spPr>
            <a:xfrm>
              <a:off x="1869825" y="239253"/>
              <a:ext cx="613458" cy="216117"/>
            </a:xfrm>
            <a:prstGeom prst="lightningBol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20" name="CaixaDeTexto 5">
              <a:extLst>
                <a:ext uri="{FF2B5EF4-FFF2-40B4-BE49-F238E27FC236}">
                  <a16:creationId xmlns:a16="http://schemas.microsoft.com/office/drawing/2014/main" id="{E1646196-09B6-9B40-A694-BBE5CBE486C4}"/>
                </a:ext>
              </a:extLst>
            </p:cNvPr>
            <p:cNvSpPr txBox="1"/>
            <p:nvPr/>
          </p:nvSpPr>
          <p:spPr>
            <a:xfrm>
              <a:off x="214121" y="83551"/>
              <a:ext cx="1575435" cy="617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pt-BR" sz="12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Esse cara deve ter cheirado meia suja pra ficar falando tanta porcaria...</a:t>
              </a:r>
              <a:endParaRPr lang="pt-BR" sz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23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Separação da Base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2873478-72DB-614B-8D6D-3CDE4FF8BEC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34" y="1342501"/>
            <a:ext cx="8363585" cy="378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Separação da base de dados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5646737" cy="543622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Separação da base de Treinamento</a:t>
            </a: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t-BR" sz="2800" b="1" dirty="0" err="1">
                <a:solidFill>
                  <a:schemeClr val="tx1"/>
                </a:solidFill>
              </a:rPr>
              <a:t>Hold</a:t>
            </a:r>
            <a:r>
              <a:rPr lang="pt-BR" sz="2800" b="1" dirty="0">
                <a:solidFill>
                  <a:schemeClr val="tx1"/>
                </a:solidFill>
              </a:rPr>
              <a:t>-out:</a:t>
            </a:r>
            <a:r>
              <a:rPr lang="pt-BR" sz="2800" dirty="0">
                <a:solidFill>
                  <a:schemeClr val="tx1"/>
                </a:solidFill>
              </a:rPr>
              <a:t> Técnica de separação dos conjuntos de Treinamento e Validação onde se separa 2/3 dos dados para Treinamento e 1/3 para Validação. Usado quando se tem um grande número de dados disponíveis.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6412230" y="2068830"/>
            <a:ext cx="5440680" cy="1077218"/>
          </a:xfrm>
          <a:prstGeom prst="rect">
            <a:avLst/>
          </a:prstGeom>
          <a:solidFill>
            <a:srgbClr val="FFC000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Conjunto de Treinamento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412230" y="3455301"/>
            <a:ext cx="3732667" cy="1015663"/>
          </a:xfrm>
          <a:prstGeom prst="rect">
            <a:avLst/>
          </a:prstGeom>
          <a:solidFill>
            <a:srgbClr val="FFC000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Treinamento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0144897" y="3455300"/>
            <a:ext cx="1708013" cy="1015663"/>
          </a:xfrm>
          <a:prstGeom prst="rect">
            <a:avLst/>
          </a:prstGeom>
          <a:solidFill>
            <a:srgbClr val="FFC000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Validação</a:t>
            </a:r>
            <a:endParaRPr lang="pt-BR" b="1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159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 algn="just">
              <a:buFont typeface="Arial" charset="0"/>
              <a:buChar char="•"/>
            </a:pPr>
            <a:r>
              <a:rPr lang="pt-BR" sz="3600" dirty="0">
                <a:solidFill>
                  <a:schemeClr val="tx1"/>
                </a:solidFill>
              </a:rPr>
              <a:t>Cada neurônio é ligado com os da camada seguinte;</a:t>
            </a:r>
          </a:p>
          <a:p>
            <a:pPr marL="457200" indent="-457200" algn="just">
              <a:buFont typeface="Arial" charset="0"/>
              <a:buChar char="•"/>
            </a:pPr>
            <a:endParaRPr lang="pt-BR" sz="3600" dirty="0">
              <a:solidFill>
                <a:schemeClr val="tx1"/>
              </a:solidFill>
            </a:endParaRPr>
          </a:p>
          <a:p>
            <a:pPr marL="457200" indent="-457200" algn="just">
              <a:buFont typeface="Arial" charset="0"/>
              <a:buChar char="•"/>
            </a:pPr>
            <a:r>
              <a:rPr lang="pt-BR" sz="3600" dirty="0">
                <a:solidFill>
                  <a:schemeClr val="tx1"/>
                </a:solidFill>
              </a:rPr>
              <a:t>Cada conexão possui um peso (w</a:t>
            </a:r>
            <a:r>
              <a:rPr lang="pt-BR" sz="3600" baseline="-25000" dirty="0">
                <a:solidFill>
                  <a:schemeClr val="tx1"/>
                </a:solidFill>
              </a:rPr>
              <a:t>i</a:t>
            </a:r>
            <a:r>
              <a:rPr lang="pt-BR" sz="3600" dirty="0">
                <a:solidFill>
                  <a:schemeClr val="tx1"/>
                </a:solidFill>
              </a:rPr>
              <a:t>), que é usado para o cálculo de um valor do neurônio;</a:t>
            </a:r>
          </a:p>
          <a:p>
            <a:pPr marL="457200" indent="-457200" algn="just">
              <a:buFont typeface="Arial" charset="0"/>
              <a:buChar char="•"/>
            </a:pPr>
            <a:endParaRPr lang="pt-BR" sz="3600" dirty="0">
              <a:solidFill>
                <a:schemeClr val="tx1"/>
              </a:solidFill>
            </a:endParaRPr>
          </a:p>
          <a:p>
            <a:pPr marL="457200" indent="-457200" algn="just">
              <a:buFont typeface="Arial" charset="0"/>
              <a:buChar char="•"/>
            </a:pPr>
            <a:r>
              <a:rPr lang="pt-BR" sz="3600" dirty="0">
                <a:solidFill>
                  <a:schemeClr val="tx1"/>
                </a:solidFill>
              </a:rPr>
              <a:t>Os valores são propagados e calculados, ao final, a camada de saída fornece o valor Estimado.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D410614-98FD-D347-AFF1-C2DB10180F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10211106" cy="673100"/>
          </a:xfrm>
          <a:noFill/>
        </p:spPr>
        <p:txBody>
          <a:bodyPr>
            <a:no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Redes Neurais Artificiais - Conceitos</a:t>
            </a:r>
          </a:p>
        </p:txBody>
      </p:sp>
    </p:spTree>
    <p:extLst>
      <p:ext uri="{BB962C8B-B14F-4D97-AF65-F5344CB8AC3E}">
        <p14:creationId xmlns:p14="http://schemas.microsoft.com/office/powerpoint/2010/main" val="16047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Separação da base de dados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5646737" cy="543622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Separação da base de Treinamento</a:t>
            </a: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t-BR" sz="2800" b="1" dirty="0" err="1">
                <a:solidFill>
                  <a:schemeClr val="tx1"/>
                </a:solidFill>
              </a:rPr>
              <a:t>Hold</a:t>
            </a:r>
            <a:r>
              <a:rPr lang="pt-BR" sz="2800" b="1" dirty="0">
                <a:solidFill>
                  <a:schemeClr val="tx1"/>
                </a:solidFill>
              </a:rPr>
              <a:t>-out:</a:t>
            </a:r>
            <a:endParaRPr lang="pt-BR" sz="2800" dirty="0">
              <a:solidFill>
                <a:schemeClr val="tx1"/>
              </a:solidFill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0B707C6-242E-A943-8819-8E6D7054D86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796" y="1684077"/>
            <a:ext cx="7210803" cy="439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6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Separação da base de dados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5421226" cy="543622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Separação da base de Treinamento</a:t>
            </a: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t-BR" sz="2800" b="1" dirty="0">
                <a:solidFill>
                  <a:schemeClr val="tx1"/>
                </a:solidFill>
              </a:rPr>
              <a:t>Cross-</a:t>
            </a:r>
            <a:r>
              <a:rPr lang="pt-BR" sz="2800" b="1" dirty="0" err="1">
                <a:solidFill>
                  <a:schemeClr val="tx1"/>
                </a:solidFill>
              </a:rPr>
              <a:t>validation</a:t>
            </a:r>
            <a:r>
              <a:rPr lang="pt-BR" sz="2800" b="1" dirty="0">
                <a:solidFill>
                  <a:schemeClr val="tx1"/>
                </a:solidFill>
              </a:rPr>
              <a:t>:</a:t>
            </a:r>
            <a:r>
              <a:rPr lang="pt-BR" sz="2800" dirty="0">
                <a:solidFill>
                  <a:schemeClr val="tx1"/>
                </a:solidFill>
              </a:rPr>
              <a:t> O algoritmo usa 90% dos dados para Treinamento e 10% para Validação, porém vai alternando esses 10% até que todas as décimas partes participem da validação. Usado quando se tem um número pequeno de dados disponíveis.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412230" y="1191497"/>
            <a:ext cx="5440680" cy="800219"/>
          </a:xfrm>
          <a:prstGeom prst="rect">
            <a:avLst/>
          </a:prstGeom>
          <a:solidFill>
            <a:srgbClr val="FFC000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Conjunto de Treinamento</a:t>
            </a:r>
          </a:p>
          <a:p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6412230" y="2343188"/>
            <a:ext cx="5440680" cy="738664"/>
          </a:xfrm>
          <a:prstGeom prst="rect">
            <a:avLst/>
          </a:prstGeom>
          <a:solidFill>
            <a:srgbClr val="FFC000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BR" sz="2400" b="1" dirty="0"/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6412230" y="2389354"/>
            <a:ext cx="1162462" cy="646331"/>
          </a:xfrm>
          <a:prstGeom prst="rect">
            <a:avLst/>
          </a:prstGeom>
          <a:solidFill>
            <a:srgbClr val="FFC000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Validação</a:t>
            </a:r>
            <a:endParaRPr lang="pt-BR" dirty="0"/>
          </a:p>
          <a:p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6428703" y="3224639"/>
            <a:ext cx="5440680" cy="738664"/>
          </a:xfrm>
          <a:prstGeom prst="rect">
            <a:avLst/>
          </a:prstGeom>
          <a:solidFill>
            <a:srgbClr val="FFC000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BR" sz="2400" b="1" dirty="0"/>
          </a:p>
          <a:p>
            <a:endParaRPr lang="pt-BR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7562330" y="3257972"/>
            <a:ext cx="1162462" cy="646331"/>
          </a:xfrm>
          <a:prstGeom prst="rect">
            <a:avLst/>
          </a:prstGeom>
          <a:solidFill>
            <a:srgbClr val="FFC000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Validação</a:t>
            </a:r>
          </a:p>
          <a:p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6408108" y="4130799"/>
            <a:ext cx="5440680" cy="738664"/>
          </a:xfrm>
          <a:prstGeom prst="rect">
            <a:avLst/>
          </a:prstGeom>
          <a:solidFill>
            <a:srgbClr val="FFC000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BR" sz="2400" b="1" dirty="0"/>
          </a:p>
          <a:p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8724792" y="4178551"/>
            <a:ext cx="1162462" cy="646331"/>
          </a:xfrm>
          <a:prstGeom prst="rect">
            <a:avLst/>
          </a:prstGeom>
          <a:solidFill>
            <a:srgbClr val="FFC000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Validação</a:t>
            </a:r>
          </a:p>
          <a:p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6399868" y="5580665"/>
            <a:ext cx="5440680" cy="738664"/>
          </a:xfrm>
          <a:prstGeom prst="rect">
            <a:avLst/>
          </a:prstGeom>
          <a:solidFill>
            <a:srgbClr val="FFC000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BR" sz="2400" b="1" dirty="0"/>
          </a:p>
          <a:p>
            <a:endParaRPr lang="pt-BR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10686326" y="5626831"/>
            <a:ext cx="1162462" cy="646331"/>
          </a:xfrm>
          <a:prstGeom prst="rect">
            <a:avLst/>
          </a:prstGeom>
          <a:solidFill>
            <a:srgbClr val="FFC000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Validação</a:t>
            </a:r>
          </a:p>
          <a:p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7168975" y="4820825"/>
            <a:ext cx="3111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78544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Separação da base de dados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2" y="1143000"/>
            <a:ext cx="11167427" cy="543622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Separação da base de Treinamento</a:t>
            </a: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t-BR" sz="2800" b="1" dirty="0">
                <a:solidFill>
                  <a:schemeClr val="tx1"/>
                </a:solidFill>
              </a:rPr>
              <a:t>Cross-</a:t>
            </a:r>
            <a:r>
              <a:rPr lang="pt-BR" sz="2800" b="1" dirty="0" err="1">
                <a:solidFill>
                  <a:schemeClr val="tx1"/>
                </a:solidFill>
              </a:rPr>
              <a:t>validation</a:t>
            </a:r>
            <a:r>
              <a:rPr lang="pt-BR" sz="2800" b="1" dirty="0">
                <a:solidFill>
                  <a:schemeClr val="tx1"/>
                </a:solidFill>
              </a:rPr>
              <a:t>:</a:t>
            </a:r>
            <a:endParaRPr lang="pt-BR" sz="2800" dirty="0">
              <a:solidFill>
                <a:schemeClr val="tx1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592C349-66C2-FA4D-BF4C-9A080AC9627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50" y="2241550"/>
            <a:ext cx="6343650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2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Separação da base de dados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2" y="1143000"/>
            <a:ext cx="11167427" cy="543622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Separação da base de Treinamento</a:t>
            </a: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t-BR" sz="2800" b="1" dirty="0">
                <a:solidFill>
                  <a:schemeClr val="tx1"/>
                </a:solidFill>
              </a:rPr>
              <a:t>Cross-</a:t>
            </a:r>
            <a:r>
              <a:rPr lang="pt-BR" sz="2800" b="1" dirty="0" err="1">
                <a:solidFill>
                  <a:schemeClr val="tx1"/>
                </a:solidFill>
              </a:rPr>
              <a:t>validation</a:t>
            </a:r>
            <a:r>
              <a:rPr lang="pt-BR" sz="2800" b="1" dirty="0">
                <a:solidFill>
                  <a:schemeClr val="tx1"/>
                </a:solidFill>
              </a:rPr>
              <a:t>:</a:t>
            </a:r>
            <a:r>
              <a:rPr lang="pt-BR" sz="2800" dirty="0">
                <a:solidFill>
                  <a:schemeClr val="tx1"/>
                </a:solidFill>
              </a:rPr>
              <a:t> O valor de </a:t>
            </a:r>
            <a:r>
              <a:rPr lang="pt-BR" sz="2800" dirty="0" err="1">
                <a:solidFill>
                  <a:schemeClr val="tx1"/>
                </a:solidFill>
              </a:rPr>
              <a:t>k-fold</a:t>
            </a:r>
            <a:r>
              <a:rPr lang="pt-BR" sz="2800" dirty="0">
                <a:solidFill>
                  <a:schemeClr val="tx1"/>
                </a:solidFill>
              </a:rPr>
              <a:t> mais usado é 10, porém outros valores podem ser utilizados. Quando o valor de </a:t>
            </a:r>
            <a:r>
              <a:rPr lang="pt-BR" sz="2800" dirty="0" err="1">
                <a:solidFill>
                  <a:schemeClr val="tx1"/>
                </a:solidFill>
              </a:rPr>
              <a:t>K</a:t>
            </a:r>
            <a:r>
              <a:rPr lang="pt-BR" sz="2800" dirty="0">
                <a:solidFill>
                  <a:schemeClr val="tx1"/>
                </a:solidFill>
              </a:rPr>
              <a:t> é a quantidade de elementos da base de treinamento menos um, ele é chamado de </a:t>
            </a:r>
            <a:r>
              <a:rPr lang="pt-BR" sz="2800" i="1" dirty="0" err="1">
                <a:solidFill>
                  <a:schemeClr val="tx1"/>
                </a:solidFill>
              </a:rPr>
              <a:t>Leave</a:t>
            </a:r>
            <a:r>
              <a:rPr lang="pt-BR" sz="2800" i="1" dirty="0">
                <a:solidFill>
                  <a:schemeClr val="tx1"/>
                </a:solidFill>
              </a:rPr>
              <a:t>-</a:t>
            </a:r>
            <a:r>
              <a:rPr lang="pt-BR" sz="2800" i="1" dirty="0" err="1">
                <a:solidFill>
                  <a:schemeClr val="tx1"/>
                </a:solidFill>
              </a:rPr>
              <a:t>One</a:t>
            </a:r>
            <a:r>
              <a:rPr lang="pt-BR" sz="2800" i="1" dirty="0">
                <a:solidFill>
                  <a:schemeClr val="tx1"/>
                </a:solidFill>
              </a:rPr>
              <a:t>-Out Cross-</a:t>
            </a:r>
            <a:r>
              <a:rPr lang="pt-BR" sz="2800" i="1" dirty="0" err="1">
                <a:solidFill>
                  <a:schemeClr val="tx1"/>
                </a:solidFill>
              </a:rPr>
              <a:t>Validation</a:t>
            </a:r>
            <a:r>
              <a:rPr lang="pt-BR" sz="2800" dirty="0">
                <a:solidFill>
                  <a:schemeClr val="tx1"/>
                </a:solidFill>
              </a:rPr>
              <a:t>, ou seja, n-1 elementos são usados para o treinamento e 1 deles para validação. Essa estratégia é computacionalmente cara e deve ser usada para um conjunto pequeno de dados.</a:t>
            </a:r>
          </a:p>
        </p:txBody>
      </p:sp>
    </p:spTree>
    <p:extLst>
      <p:ext uri="{BB962C8B-B14F-4D97-AF65-F5344CB8AC3E}">
        <p14:creationId xmlns:p14="http://schemas.microsoft.com/office/powerpoint/2010/main" val="80226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Separação da base de dados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31432" cy="543622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Conjunto de Teste</a:t>
            </a: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t-BR" sz="2800" dirty="0">
                <a:solidFill>
                  <a:schemeClr val="tx1"/>
                </a:solidFill>
              </a:rPr>
              <a:t>Após o treinamento da rede (com os conjuntos de Treinamento e Validação), devemos testar a qualidade deste ajuste num conjunto em separado chamado de </a:t>
            </a:r>
            <a:r>
              <a:rPr lang="pt-BR" sz="2800" b="1" dirty="0">
                <a:solidFill>
                  <a:schemeClr val="tx1"/>
                </a:solidFill>
              </a:rPr>
              <a:t>Conjunto de Teste</a:t>
            </a:r>
            <a:r>
              <a:rPr lang="pt-BR" sz="2800" dirty="0">
                <a:solidFill>
                  <a:schemeClr val="tx1"/>
                </a:solidFill>
              </a:rPr>
              <a:t>. </a:t>
            </a:r>
            <a:r>
              <a:rPr lang="pt-BR" sz="2800" b="1" dirty="0">
                <a:solidFill>
                  <a:srgbClr val="FF0000"/>
                </a:solidFill>
              </a:rPr>
              <a:t>São dados que não participaram do treinamento</a:t>
            </a:r>
            <a:r>
              <a:rPr lang="pt-BR" sz="2800" dirty="0">
                <a:solidFill>
                  <a:schemeClr val="tx1"/>
                </a:solidFill>
              </a:rPr>
              <a:t> e, é este conjunto que vai determinar a qualidade do treinamento da rede.</a:t>
            </a:r>
          </a:p>
        </p:txBody>
      </p:sp>
    </p:spTree>
    <p:extLst>
      <p:ext uri="{BB962C8B-B14F-4D97-AF65-F5344CB8AC3E}">
        <p14:creationId xmlns:p14="http://schemas.microsoft.com/office/powerpoint/2010/main" val="182315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sz="5400" dirty="0" err="1">
                <a:solidFill>
                  <a:schemeClr val="bg1"/>
                </a:solidFill>
              </a:rPr>
              <a:t>Resampling</a:t>
            </a:r>
            <a:r>
              <a:rPr lang="pt-BR" sz="5400" dirty="0">
                <a:solidFill>
                  <a:schemeClr val="bg1"/>
                </a:solidFill>
              </a:rPr>
              <a:t> </a:t>
            </a:r>
            <a:r>
              <a:rPr lang="pt-BR" sz="5400" dirty="0" err="1">
                <a:solidFill>
                  <a:schemeClr val="bg1"/>
                </a:solidFill>
              </a:rPr>
              <a:t>Bootstrap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31432" cy="5436220"/>
          </a:xfrm>
        </p:spPr>
        <p:txBody>
          <a:bodyPr>
            <a:normAutofit/>
          </a:bodyPr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t-BR" sz="2800" dirty="0">
                <a:solidFill>
                  <a:schemeClr val="tx1"/>
                </a:solidFill>
              </a:rPr>
              <a:t>Independente da forma de separação dos dados, alguns algoritmos se utilizam da estratégia conhecida como </a:t>
            </a:r>
            <a:r>
              <a:rPr lang="pt-BR" sz="2800" dirty="0" err="1">
                <a:solidFill>
                  <a:schemeClr val="tx1"/>
                </a:solidFill>
              </a:rPr>
              <a:t>Resampling</a:t>
            </a:r>
            <a:r>
              <a:rPr lang="pt-BR" sz="2800" dirty="0">
                <a:solidFill>
                  <a:schemeClr val="tx1"/>
                </a:solidFill>
              </a:rPr>
              <a:t> </a:t>
            </a:r>
            <a:r>
              <a:rPr lang="pt-BR" sz="2800" dirty="0" err="1">
                <a:solidFill>
                  <a:schemeClr val="tx1"/>
                </a:solidFill>
              </a:rPr>
              <a:t>Bootstrap</a:t>
            </a:r>
            <a:r>
              <a:rPr lang="pt-BR" sz="2800" dirty="0">
                <a:solidFill>
                  <a:schemeClr val="tx1"/>
                </a:solidFill>
              </a:rPr>
              <a:t>.</a:t>
            </a: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t-BR" sz="2800" dirty="0">
                <a:solidFill>
                  <a:schemeClr val="tx1"/>
                </a:solidFill>
              </a:rPr>
              <a:t>É uma técnica estatística na qual de uma amostra são extraídas, repetidamente e de forma aleatória, diversas novas amostras. </a:t>
            </a:r>
          </a:p>
          <a:p>
            <a:pPr algn="just"/>
            <a:endParaRPr lang="pt-BR" sz="2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t-BR" sz="2800" dirty="0">
                <a:solidFill>
                  <a:schemeClr val="tx1"/>
                </a:solidFill>
              </a:rPr>
              <a:t>Consiste em utilizar várias versões do conjunto de treinamento com diversas “</a:t>
            </a:r>
            <a:r>
              <a:rPr lang="pt-BR" sz="2800" dirty="0" err="1">
                <a:solidFill>
                  <a:schemeClr val="tx1"/>
                </a:solidFill>
              </a:rPr>
              <a:t>reamostragens</a:t>
            </a:r>
            <a:r>
              <a:rPr lang="pt-BR" sz="2800" dirty="0">
                <a:solidFill>
                  <a:schemeClr val="tx1"/>
                </a:solidFill>
              </a:rPr>
              <a:t>” (</a:t>
            </a:r>
            <a:r>
              <a:rPr lang="pt-BR" sz="2800" dirty="0" err="1">
                <a:solidFill>
                  <a:schemeClr val="tx1"/>
                </a:solidFill>
              </a:rPr>
              <a:t>resampling</a:t>
            </a:r>
            <a:r>
              <a:rPr lang="pt-BR" sz="2800" dirty="0">
                <a:solidFill>
                  <a:schemeClr val="tx1"/>
                </a:solidFill>
              </a:rPr>
              <a:t>), ou seja, o conjunto é separado diversas vezes de forma aleatória, cada vez com uma amostra diferente dos mesmos dados.</a:t>
            </a:r>
          </a:p>
        </p:txBody>
      </p:sp>
    </p:spTree>
    <p:extLst>
      <p:ext uri="{BB962C8B-B14F-4D97-AF65-F5344CB8AC3E}">
        <p14:creationId xmlns:p14="http://schemas.microsoft.com/office/powerpoint/2010/main" val="151135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sz="5400" dirty="0" err="1">
                <a:solidFill>
                  <a:schemeClr val="bg1"/>
                </a:solidFill>
              </a:rPr>
              <a:t>Resampling</a:t>
            </a:r>
            <a:r>
              <a:rPr lang="pt-BR" sz="5400" dirty="0">
                <a:solidFill>
                  <a:schemeClr val="bg1"/>
                </a:solidFill>
              </a:rPr>
              <a:t> </a:t>
            </a:r>
            <a:r>
              <a:rPr lang="pt-BR" sz="5400" dirty="0" err="1">
                <a:solidFill>
                  <a:schemeClr val="bg1"/>
                </a:solidFill>
              </a:rPr>
              <a:t>Bootstrap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17726F2-5D47-0C4F-8834-1B2787680E6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60" y="1260761"/>
            <a:ext cx="10547170" cy="53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9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sz="5400" dirty="0" err="1">
                <a:solidFill>
                  <a:schemeClr val="bg1"/>
                </a:solidFill>
              </a:rPr>
              <a:t>Dropout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31432" cy="5436220"/>
          </a:xfrm>
        </p:spPr>
        <p:txBody>
          <a:bodyPr>
            <a:normAutofit/>
          </a:bodyPr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t-BR" dirty="0"/>
              <a:t>É uma técnica que tem por objetivo reduzir o </a:t>
            </a:r>
            <a:r>
              <a:rPr lang="pt-BR" i="1" dirty="0" err="1"/>
              <a:t>overfitting</a:t>
            </a:r>
            <a:r>
              <a:rPr lang="pt-BR" dirty="0"/>
              <a:t>. É uma alteração na topologia da rede pela supressão de neurônios das camadas escondidas.</a:t>
            </a:r>
            <a:endParaRPr lang="pt-BR" sz="2800" dirty="0">
              <a:solidFill>
                <a:schemeClr val="tx1"/>
              </a:solidFill>
            </a:endParaRP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5F5A90F8-D797-6D90-5EC2-F0F367568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13" y="2602515"/>
            <a:ext cx="3903931" cy="4152158"/>
          </a:xfrm>
          <a:prstGeom prst="rect">
            <a:avLst/>
          </a:prstGeom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22F0AF24-7528-A2E2-EC4B-E511788B7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000" y="2589153"/>
            <a:ext cx="3834996" cy="406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1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sz="5400" dirty="0" err="1">
                <a:solidFill>
                  <a:schemeClr val="bg1"/>
                </a:solidFill>
              </a:rPr>
              <a:t>Dropout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31432" cy="5436220"/>
          </a:xfrm>
        </p:spPr>
        <p:txBody>
          <a:bodyPr>
            <a:normAutofit/>
          </a:bodyPr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t-BR" dirty="0"/>
              <a:t>Processo:</a:t>
            </a:r>
          </a:p>
          <a:p>
            <a:pPr algn="just"/>
            <a:r>
              <a:rPr lang="pt-BR" dirty="0"/>
              <a:t>Fazer uma época com todos os neurônios;</a:t>
            </a:r>
          </a:p>
          <a:p>
            <a:pPr algn="just"/>
            <a:r>
              <a:rPr lang="pt-BR" dirty="0"/>
              <a:t>Recalcular os pesos;</a:t>
            </a:r>
          </a:p>
          <a:p>
            <a:pPr algn="just"/>
            <a:r>
              <a:rPr lang="pt-BR" dirty="0"/>
              <a:t>Eliminar aleatoriamente um percentual de neurônios das camadas escondidas (taxa de </a:t>
            </a:r>
            <a:r>
              <a:rPr lang="pt-BR" i="1" dirty="0" err="1"/>
              <a:t>dropout</a:t>
            </a:r>
            <a:r>
              <a:rPr lang="pt-BR" dirty="0"/>
              <a:t> estabelecida);</a:t>
            </a:r>
          </a:p>
          <a:p>
            <a:pPr algn="just"/>
            <a:r>
              <a:rPr lang="pt-BR" dirty="0"/>
              <a:t>Escolher um </a:t>
            </a:r>
            <a:r>
              <a:rPr lang="pt-BR" dirty="0" err="1"/>
              <a:t>mini-lote</a:t>
            </a:r>
            <a:r>
              <a:rPr lang="pt-BR" dirty="0"/>
              <a:t> de exemplos e fazer uma época nesta nova rede;</a:t>
            </a:r>
          </a:p>
          <a:p>
            <a:pPr algn="just"/>
            <a:r>
              <a:rPr lang="pt-BR" dirty="0"/>
              <a:t>Restabelecer a rede e selecionar novamente neurônios aleatórios para suprimir no percentual do </a:t>
            </a:r>
            <a:r>
              <a:rPr lang="pt-BR" dirty="0" err="1"/>
              <a:t>dropout</a:t>
            </a:r>
            <a:r>
              <a:rPr lang="pt-BR" dirty="0"/>
              <a:t>;</a:t>
            </a:r>
          </a:p>
          <a:p>
            <a:pPr algn="just"/>
            <a:r>
              <a:rPr lang="pt-BR" dirty="0"/>
              <a:t>Escolher novo </a:t>
            </a:r>
            <a:r>
              <a:rPr lang="pt-BR" dirty="0" err="1"/>
              <a:t>mini-lote</a:t>
            </a:r>
            <a:r>
              <a:rPr lang="pt-BR" dirty="0"/>
              <a:t> de exemplos;</a:t>
            </a:r>
          </a:p>
          <a:p>
            <a:pPr algn="just"/>
            <a:r>
              <a:rPr lang="pt-BR" dirty="0"/>
              <a:t>Fazer este processo até o critério de parada.</a:t>
            </a:r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243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sz="5400" dirty="0" err="1">
                <a:solidFill>
                  <a:schemeClr val="bg1"/>
                </a:solidFill>
              </a:rPr>
              <a:t>Dropout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31432" cy="5436220"/>
          </a:xfrm>
        </p:spPr>
        <p:txBody>
          <a:bodyPr>
            <a:normAutofit/>
          </a:bodyPr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t-BR" dirty="0"/>
              <a:t>Impacto:</a:t>
            </a:r>
          </a:p>
          <a:p>
            <a:pPr marL="0" indent="0" algn="just">
              <a:buNone/>
            </a:pPr>
            <a:r>
              <a:rPr lang="pt-BR" dirty="0"/>
              <a:t>Como em última análise, estamos utilizando diversas redes diferentes, a ideia é que no final se tenha uma média dessas redes, o que pode diminuir o </a:t>
            </a:r>
            <a:r>
              <a:rPr lang="pt-BR" i="1" dirty="0" err="1"/>
              <a:t>overfitting</a:t>
            </a:r>
            <a:r>
              <a:rPr lang="pt-BR" dirty="0"/>
              <a:t> e, consequentemente, uma melhor generalização, ou seja, faz melhores predições para os novos casos.</a:t>
            </a:r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046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pt-BR" sz="3600" dirty="0">
                <a:solidFill>
                  <a:schemeClr val="tx1"/>
                </a:solidFill>
              </a:rPr>
              <a:t>Na etapa de treinamento:</a:t>
            </a:r>
          </a:p>
          <a:p>
            <a:pPr algn="just"/>
            <a:endParaRPr lang="pt-BR" sz="3600" dirty="0">
              <a:solidFill>
                <a:schemeClr val="tx1"/>
              </a:solidFill>
            </a:endParaRPr>
          </a:p>
          <a:p>
            <a:pPr marL="742950" lvl="1" indent="-285750" algn="just">
              <a:spcBef>
                <a:spcPts val="1200"/>
              </a:spcBef>
              <a:buFontTx/>
              <a:buChar char="-"/>
            </a:pPr>
            <a:r>
              <a:rPr lang="pt-BR" sz="3600" dirty="0">
                <a:solidFill>
                  <a:schemeClr val="tx1"/>
                </a:solidFill>
              </a:rPr>
              <a:t>É calculado um erro entre o valor estimado e o valor real de saída (observado);</a:t>
            </a:r>
          </a:p>
          <a:p>
            <a:pPr marL="742950" lvl="1" indent="-285750" algn="just">
              <a:spcBef>
                <a:spcPts val="1200"/>
              </a:spcBef>
              <a:buFontTx/>
              <a:buChar char="-"/>
            </a:pPr>
            <a:r>
              <a:rPr lang="pt-BR" sz="3600" dirty="0">
                <a:solidFill>
                  <a:schemeClr val="tx1"/>
                </a:solidFill>
              </a:rPr>
              <a:t>O erro é utilizado para recalcular os pesos;</a:t>
            </a:r>
          </a:p>
          <a:p>
            <a:pPr marL="742950" lvl="1" indent="-285750" algn="just">
              <a:spcBef>
                <a:spcPts val="1200"/>
              </a:spcBef>
              <a:buFontTx/>
              <a:buChar char="-"/>
            </a:pPr>
            <a:r>
              <a:rPr lang="pt-BR" sz="3600" dirty="0">
                <a:solidFill>
                  <a:schemeClr val="tx1"/>
                </a:solidFill>
              </a:rPr>
              <a:t>Os dados são novamente passados pela rede para uma nova estimativa.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B13F3F2E-02E4-7B4A-9529-50ABEED1C5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10211106" cy="673100"/>
          </a:xfrm>
          <a:noFill/>
        </p:spPr>
        <p:txBody>
          <a:bodyPr>
            <a:no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Redes Neurais Artificiais - Conceitos</a:t>
            </a:r>
          </a:p>
        </p:txBody>
      </p:sp>
    </p:spTree>
    <p:extLst>
      <p:ext uri="{BB962C8B-B14F-4D97-AF65-F5344CB8AC3E}">
        <p14:creationId xmlns:p14="http://schemas.microsoft.com/office/powerpoint/2010/main" val="77233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Redes Especiais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559233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Redes Neurais Recorrentes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Redes Neurais Clássicas - Recebe sinais apenas da camada de entrada, processa esses sinais e os passa à camada de saída.</a:t>
            </a:r>
          </a:p>
          <a:p>
            <a:pPr algn="l"/>
            <a:endParaRPr lang="pt-BR" sz="2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pt-BR" sz="2800" dirty="0">
                <a:solidFill>
                  <a:schemeClr val="tx1"/>
                </a:solidFill>
              </a:rPr>
              <a:t>Redes Neurais Recorrentes - A camada oculta da rede neural recorrente, por sua vez, recebe sinais tanto da camada de entrada quanto da camada oculta na iteração de um momento anterior.</a:t>
            </a:r>
          </a:p>
        </p:txBody>
      </p:sp>
    </p:spTree>
    <p:extLst>
      <p:ext uri="{BB962C8B-B14F-4D97-AF65-F5344CB8AC3E}">
        <p14:creationId xmlns:p14="http://schemas.microsoft.com/office/powerpoint/2010/main" val="387145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Redes Especiais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83627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Redes Neurais Recorrentes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39F8536-0A32-C44E-88A2-E666F919683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45" y="2117503"/>
            <a:ext cx="6702627" cy="37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9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Redes Especiais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83627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Redes Neurais Recorrentes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B902AFE-108B-D54C-B52D-CF2BF359DCDF}"/>
              </a:ext>
            </a:extLst>
          </p:cNvPr>
          <p:cNvSpPr/>
          <p:nvPr/>
        </p:nvSpPr>
        <p:spPr>
          <a:xfrm>
            <a:off x="594166" y="2178772"/>
            <a:ext cx="1122062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Treinamento em vários períodos </a:t>
            </a:r>
            <a:r>
              <a:rPr lang="pt-BR" sz="2800" dirty="0" err="1"/>
              <a:t>h</a:t>
            </a:r>
            <a:r>
              <a:rPr lang="pt-BR" sz="2800" dirty="0"/>
              <a:t>:</a:t>
            </a:r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Exemplo considerando 4 períodos: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A2B2651-50EB-4747-A8BF-4244A3975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75" y="2732165"/>
            <a:ext cx="2984500" cy="9144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F198581-3109-6E49-8BBF-4716FBBFC6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75" y="4625042"/>
            <a:ext cx="2921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4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Redes Especiais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83627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Redes Neurais Recorrentes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B902AFE-108B-D54C-B52D-CF2BF359DCDF}"/>
              </a:ext>
            </a:extLst>
          </p:cNvPr>
          <p:cNvSpPr/>
          <p:nvPr/>
        </p:nvSpPr>
        <p:spPr>
          <a:xfrm>
            <a:off x="594166" y="2178772"/>
            <a:ext cx="11220623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Aplicações</a:t>
            </a:r>
          </a:p>
          <a:p>
            <a:endParaRPr lang="pt-BR" sz="2800" dirty="0"/>
          </a:p>
          <a:p>
            <a:r>
              <a:rPr lang="pt-BR" sz="2800" dirty="0"/>
              <a:t>Processamento da Linguagem Natural – Tem o objetivo de avaliar o contexto de uma frase para uma tarefa de tradução (por exemplo).</a:t>
            </a:r>
          </a:p>
          <a:p>
            <a:endParaRPr lang="pt-BR" sz="2800" dirty="0"/>
          </a:p>
          <a:p>
            <a:r>
              <a:rPr lang="pt-BR" sz="2800" dirty="0"/>
              <a:t>Séries Temporais – Com dados coletados num certo período de tempo (por exemplo, análise de riscos na bolsa de valores, previsão do tempo, </a:t>
            </a:r>
            <a:r>
              <a:rPr lang="pt-BR" sz="2800" dirty="0" err="1"/>
              <a:t>etc</a:t>
            </a:r>
            <a:r>
              <a:rPr lang="pt-BR" sz="2800" dirty="0"/>
              <a:t>). 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341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Redes Especiais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83627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Redes Recorrentes BERT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B902AFE-108B-D54C-B52D-CF2BF359DCDF}"/>
              </a:ext>
            </a:extLst>
          </p:cNvPr>
          <p:cNvSpPr/>
          <p:nvPr/>
        </p:nvSpPr>
        <p:spPr>
          <a:xfrm>
            <a:off x="594166" y="2178772"/>
            <a:ext cx="11220623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BERT -  </a:t>
            </a:r>
            <a:r>
              <a:rPr lang="pt-BR" sz="2800" dirty="0" err="1"/>
              <a:t>Bidirectional</a:t>
            </a:r>
            <a:r>
              <a:rPr lang="pt-BR" sz="2800" dirty="0"/>
              <a:t> </a:t>
            </a:r>
            <a:r>
              <a:rPr lang="pt-BR" sz="2800" dirty="0" err="1"/>
              <a:t>Encoder</a:t>
            </a:r>
            <a:r>
              <a:rPr lang="pt-BR" sz="2800" dirty="0"/>
              <a:t> </a:t>
            </a:r>
            <a:r>
              <a:rPr lang="pt-BR" sz="2800" dirty="0" err="1"/>
              <a:t>Representations</a:t>
            </a:r>
            <a:r>
              <a:rPr lang="pt-BR" sz="2800" dirty="0"/>
              <a:t> </a:t>
            </a:r>
            <a:r>
              <a:rPr lang="pt-BR" sz="2800" dirty="0" err="1"/>
              <a:t>from</a:t>
            </a:r>
            <a:r>
              <a:rPr lang="pt-BR" sz="2800" dirty="0"/>
              <a:t> </a:t>
            </a:r>
            <a:r>
              <a:rPr lang="pt-BR" sz="2800" dirty="0" err="1"/>
              <a:t>Transformers</a:t>
            </a:r>
            <a:r>
              <a:rPr lang="pt-BR" sz="2800" dirty="0"/>
              <a:t> (ou “representações bidirecionais de </a:t>
            </a:r>
            <a:r>
              <a:rPr lang="pt-BR" sz="2800" dirty="0" err="1"/>
              <a:t>encoders</a:t>
            </a:r>
            <a:r>
              <a:rPr lang="pt-BR" sz="2800" dirty="0"/>
              <a:t> geradas por </a:t>
            </a:r>
            <a:r>
              <a:rPr lang="pt-BR" sz="2800" dirty="0" err="1"/>
              <a:t>transformers</a:t>
            </a:r>
            <a:r>
              <a:rPr lang="pt-BR" sz="2800" dirty="0"/>
              <a:t>”), É uma revolução no tratamento da linguagem natural, recém incorporado ao buscados do Google.</a:t>
            </a:r>
          </a:p>
          <a:p>
            <a:endParaRPr lang="pt-BR" sz="2800" dirty="0"/>
          </a:p>
          <a:p>
            <a:r>
              <a:rPr lang="pt-BR" sz="2800" dirty="0"/>
              <a:t>Consegue identificar as nuances do contexto das palavras da busca.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75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Redes Especiais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83627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Redes Recorrentes BERT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B902AFE-108B-D54C-B52D-CF2BF359DCDF}"/>
              </a:ext>
            </a:extLst>
          </p:cNvPr>
          <p:cNvSpPr/>
          <p:nvPr/>
        </p:nvSpPr>
        <p:spPr>
          <a:xfrm>
            <a:off x="594166" y="2178772"/>
            <a:ext cx="1122062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Veja o exemplo da busca: </a:t>
            </a:r>
            <a:r>
              <a:rPr lang="pt-BR" sz="2400" dirty="0"/>
              <a:t>“</a:t>
            </a:r>
            <a:r>
              <a:rPr lang="pt-BR" sz="2400" dirty="0" err="1"/>
              <a:t>Can</a:t>
            </a:r>
            <a:r>
              <a:rPr lang="pt-BR" sz="2400" dirty="0"/>
              <a:t> </a:t>
            </a:r>
            <a:r>
              <a:rPr lang="pt-BR" sz="2400" dirty="0" err="1"/>
              <a:t>you</a:t>
            </a:r>
            <a:r>
              <a:rPr lang="pt-BR" sz="2400" dirty="0"/>
              <a:t> </a:t>
            </a:r>
            <a:r>
              <a:rPr lang="pt-BR" sz="2400" dirty="0" err="1"/>
              <a:t>get</a:t>
            </a:r>
            <a:r>
              <a:rPr lang="pt-BR" sz="2400" dirty="0"/>
              <a:t> medicine for </a:t>
            </a:r>
            <a:r>
              <a:rPr lang="pt-BR" sz="2400" dirty="0" err="1"/>
              <a:t>someone</a:t>
            </a:r>
            <a:r>
              <a:rPr lang="pt-BR" sz="2400" dirty="0"/>
              <a:t> </a:t>
            </a:r>
            <a:r>
              <a:rPr lang="pt-BR" sz="2400" dirty="0" err="1"/>
              <a:t>pharmacy</a:t>
            </a:r>
            <a:r>
              <a:rPr lang="pt-BR" sz="2400" dirty="0"/>
              <a:t>” (você pode pegar remédios para alguém farmácia)</a:t>
            </a:r>
          </a:p>
          <a:p>
            <a:endParaRPr lang="pt-BR" dirty="0"/>
          </a:p>
          <a:p>
            <a:r>
              <a:rPr lang="pt-BR" sz="2800" dirty="0"/>
              <a:t>Resultados: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754C9D-199A-5547-B890-95CF2C2E1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047" y="3030585"/>
            <a:ext cx="7917139" cy="355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2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Redes Especiais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83627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Redes Recorrentes BERT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B902AFE-108B-D54C-B52D-CF2BF359DCDF}"/>
              </a:ext>
            </a:extLst>
          </p:cNvPr>
          <p:cNvSpPr/>
          <p:nvPr/>
        </p:nvSpPr>
        <p:spPr>
          <a:xfrm>
            <a:off x="594166" y="2178772"/>
            <a:ext cx="1122062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Veja o exemplo da busca do Google Tradutor:</a:t>
            </a:r>
          </a:p>
          <a:p>
            <a:endParaRPr lang="pt-BR" sz="2800" dirty="0"/>
          </a:p>
          <a:p>
            <a:r>
              <a:rPr lang="pt-BR" sz="2800" dirty="0"/>
              <a:t>A tradução da frase “ela estava interessante”</a:t>
            </a:r>
          </a:p>
          <a:p>
            <a:r>
              <a:rPr lang="pt-BR" sz="2800" dirty="0"/>
              <a:t>foi baseada na primeira parte e se referiu</a:t>
            </a:r>
          </a:p>
          <a:p>
            <a:r>
              <a:rPr lang="pt-BR" sz="2800" dirty="0"/>
              <a:t>à “reunião”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79954A-5503-FB4D-967B-6FB701008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116" y="1219559"/>
            <a:ext cx="3765158" cy="526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8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Redes Especiais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83627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Redes Recorrentes GPT-2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B902AFE-108B-D54C-B52D-CF2BF359DCDF}"/>
              </a:ext>
            </a:extLst>
          </p:cNvPr>
          <p:cNvSpPr/>
          <p:nvPr/>
        </p:nvSpPr>
        <p:spPr>
          <a:xfrm>
            <a:off x="594166" y="2178772"/>
            <a:ext cx="1122062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Tem por objetivo a geração de textos a partir de um texto base.</a:t>
            </a:r>
          </a:p>
          <a:p>
            <a:endParaRPr lang="pt-BR" sz="2800" dirty="0"/>
          </a:p>
          <a:p>
            <a:r>
              <a:rPr lang="pt-BR" sz="2800" dirty="0"/>
              <a:t>Produz de forma automática um texto coerente a partir de pequenas partes de outros textos</a:t>
            </a:r>
          </a:p>
          <a:p>
            <a:endParaRPr lang="pt-BR" sz="2800" dirty="0"/>
          </a:p>
          <a:p>
            <a:r>
              <a:rPr lang="pt-BR" sz="2800" dirty="0"/>
              <a:t>O treinamento do GPT-2 foi numa base contendo cerca de 10 milhões de artigos.</a:t>
            </a:r>
          </a:p>
        </p:txBody>
      </p:sp>
    </p:spTree>
    <p:extLst>
      <p:ext uri="{BB962C8B-B14F-4D97-AF65-F5344CB8AC3E}">
        <p14:creationId xmlns:p14="http://schemas.microsoft.com/office/powerpoint/2010/main" val="320861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Redes Especiais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83627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Redes Recorrentes GPT-2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B902AFE-108B-D54C-B52D-CF2BF359DCDF}"/>
              </a:ext>
            </a:extLst>
          </p:cNvPr>
          <p:cNvSpPr/>
          <p:nvPr/>
        </p:nvSpPr>
        <p:spPr>
          <a:xfrm>
            <a:off x="594167" y="1810735"/>
            <a:ext cx="1122062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sz="2800" dirty="0"/>
              <a:t>Por exemplo, a partir de um texto de George Orwell:</a:t>
            </a:r>
          </a:p>
          <a:p>
            <a:pPr fontAlgn="base"/>
            <a:endParaRPr lang="pt-BR" sz="2800" dirty="0"/>
          </a:p>
          <a:p>
            <a:pPr fontAlgn="base"/>
            <a:r>
              <a:rPr lang="pt-BR" sz="2800" dirty="0"/>
              <a:t>“Era um dia frio e brilhante em abril e os relógios marcavam treze” – e o sistema reconhece o tom vagamente futurista e o estilo romancista, e continua com:</a:t>
            </a:r>
          </a:p>
          <a:p>
            <a:pPr fontAlgn="base"/>
            <a:endParaRPr lang="pt-BR" sz="2800" dirty="0"/>
          </a:p>
          <a:p>
            <a:pPr fontAlgn="base"/>
            <a:r>
              <a:rPr lang="pt-BR" sz="2800" dirty="0"/>
              <a:t>“Eu estava no meu carro a caminho de um novo emprego em Seattle. Coloquei o gás, coloquei a chave e depois deixei correr. Eu apenas imaginei como seria o dia. Daqui a cem anos. Em 2045, eu era professor em alguma escola em uma parte pobre da China rural. Comecei com a história chinesa e a história da ciência.”</a:t>
            </a:r>
          </a:p>
        </p:txBody>
      </p:sp>
    </p:spTree>
    <p:extLst>
      <p:ext uri="{BB962C8B-B14F-4D97-AF65-F5344CB8AC3E}">
        <p14:creationId xmlns:p14="http://schemas.microsoft.com/office/powerpoint/2010/main" val="418397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 idx="4294967295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Redes Especiais</a:t>
            </a:r>
          </a:p>
        </p:txBody>
      </p:sp>
      <p:sp>
        <p:nvSpPr>
          <p:cNvPr id="10" name="Retângulo 10"/>
          <p:cNvSpPr/>
          <p:nvPr/>
        </p:nvSpPr>
        <p:spPr>
          <a:xfrm>
            <a:off x="0" y="975933"/>
            <a:ext cx="12192000" cy="58820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1" name="Rectangle 19"/>
          <p:cNvSpPr/>
          <p:nvPr/>
        </p:nvSpPr>
        <p:spPr>
          <a:xfrm rot="2700000">
            <a:off x="894088" y="1390829"/>
            <a:ext cx="233346" cy="2333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122663" y="1114166"/>
            <a:ext cx="11931805" cy="5621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Alternativo 99"/>
          <p:cNvSpPr/>
          <p:nvPr/>
        </p:nvSpPr>
        <p:spPr>
          <a:xfrm>
            <a:off x="122663" y="1114166"/>
            <a:ext cx="11931805" cy="5621171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143000"/>
            <a:ext cx="11403627" cy="83627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altLang="pt-BR" sz="2800" b="1" dirty="0">
                <a:solidFill>
                  <a:schemeClr val="tx1"/>
                </a:solidFill>
              </a:rPr>
              <a:t>Redes Recorrentes GPT-2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B902AFE-108B-D54C-B52D-CF2BF359DCDF}"/>
              </a:ext>
            </a:extLst>
          </p:cNvPr>
          <p:cNvSpPr/>
          <p:nvPr/>
        </p:nvSpPr>
        <p:spPr>
          <a:xfrm>
            <a:off x="594167" y="1810735"/>
            <a:ext cx="1122062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t-BR" sz="2800" dirty="0"/>
              <a:t>Demonstração</a:t>
            </a:r>
          </a:p>
          <a:p>
            <a:pPr fontAlgn="base"/>
            <a:endParaRPr lang="pt-BR" sz="2800" dirty="0"/>
          </a:p>
          <a:p>
            <a:pPr fontAlgn="base"/>
            <a:r>
              <a:rPr lang="pt-BR" sz="2800" dirty="0">
                <a:hlinkClick r:id="rId4"/>
              </a:rPr>
              <a:t>https://www.youtube.com/watch?v=XMJ8VxgUzTc&amp;feature=youtu.be</a:t>
            </a:r>
            <a:endParaRPr lang="pt-BR" sz="2800" dirty="0"/>
          </a:p>
          <a:p>
            <a:pPr fontAlgn="base"/>
            <a:endParaRPr lang="pt-BR" sz="2800" dirty="0"/>
          </a:p>
          <a:p>
            <a:pPr fontAlgn="base"/>
            <a:endParaRPr lang="pt-BR" sz="2800" dirty="0"/>
          </a:p>
          <a:p>
            <a:pPr fontAlgn="base"/>
            <a:endParaRPr lang="pt-BR" sz="2800" dirty="0"/>
          </a:p>
          <a:p>
            <a:pPr fontAlgn="base"/>
            <a:r>
              <a:rPr lang="pt-BR" sz="2800" dirty="0">
                <a:solidFill>
                  <a:srgbClr val="FF0000"/>
                </a:solidFill>
              </a:rPr>
              <a:t>OBS: Redes Recorrentes serão estudadas em detalhes na disciplina </a:t>
            </a:r>
            <a:r>
              <a:rPr lang="pt-BR" sz="2800" dirty="0" err="1">
                <a:solidFill>
                  <a:srgbClr val="FF0000"/>
                </a:solidFill>
              </a:rPr>
              <a:t>Framewoks</a:t>
            </a:r>
            <a:r>
              <a:rPr lang="pt-BR" sz="2800" dirty="0">
                <a:solidFill>
                  <a:srgbClr val="FF0000"/>
                </a:solidFill>
              </a:rPr>
              <a:t> de IA</a:t>
            </a:r>
          </a:p>
        </p:txBody>
      </p:sp>
    </p:spTree>
    <p:extLst>
      <p:ext uri="{BB962C8B-B14F-4D97-AF65-F5344CB8AC3E}">
        <p14:creationId xmlns:p14="http://schemas.microsoft.com/office/powerpoint/2010/main" val="41918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F1AEBA727FD5040BBE085F4CA6C2370" ma:contentTypeVersion="0" ma:contentTypeDescription="Crie um novo documento." ma:contentTypeScope="" ma:versionID="12b0669b8819e4a656958672b7ea911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e39468b0e37e4891bc5b0d60070b4c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60EBA7-7ED2-483F-AAAF-FBA777B38D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FF9EF6-F216-4726-93BA-54721D5358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9F228A0-3FCB-402F-9402-38139EC8A0DC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44339</TotalTime>
  <Words>6268</Words>
  <Application>Microsoft Macintosh PowerPoint</Application>
  <PresentationFormat>Widescreen</PresentationFormat>
  <Paragraphs>998</Paragraphs>
  <Slides>104</Slides>
  <Notes>104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104</vt:i4>
      </vt:variant>
    </vt:vector>
  </HeadingPairs>
  <TitlesOfParts>
    <vt:vector size="113" baseType="lpstr">
      <vt:lpstr>Arial</vt:lpstr>
      <vt:lpstr>Arial Narrow</vt:lpstr>
      <vt:lpstr>Calibri</vt:lpstr>
      <vt:lpstr>Calibri Light</vt:lpstr>
      <vt:lpstr>Cambria Math</vt:lpstr>
      <vt:lpstr>medium-content-serif-font</vt:lpstr>
      <vt:lpstr>Times New Roman</vt:lpstr>
      <vt:lpstr>Wingdings</vt:lpstr>
      <vt:lpstr>Tema do Office</vt:lpstr>
      <vt:lpstr>Apresentação do PowerPoint</vt:lpstr>
      <vt:lpstr>Redes Neurais Artificiais - Conceitos</vt:lpstr>
      <vt:lpstr>Apresentação do PowerPoint</vt:lpstr>
      <vt:lpstr>Redes Neurais Artificiais - Conceitos</vt:lpstr>
      <vt:lpstr>Redes Neurais Artificiais - Conceitos</vt:lpstr>
      <vt:lpstr>Redes Neurais Artificiais - Conceitos</vt:lpstr>
      <vt:lpstr>Redes Neurais Artificiais - Conceitos</vt:lpstr>
      <vt:lpstr>Redes Neurais Artificiais - Conceitos</vt:lpstr>
      <vt:lpstr>Redes Neurais Artificiais - Conceitos</vt:lpstr>
      <vt:lpstr>Redes Neurais Artificiais - Conceitos</vt:lpstr>
      <vt:lpstr>Redes Neurais Artificiais - Conceitos</vt:lpstr>
      <vt:lpstr>Redes Neurais Artificiais - Conceitos</vt:lpstr>
      <vt:lpstr>Redes Neurais Artificiais - Conceitos</vt:lpstr>
      <vt:lpstr>Redes Neurais Artificiais - Conceitos</vt:lpstr>
      <vt:lpstr>Redes Neurais Artificiais - Conceitos</vt:lpstr>
      <vt:lpstr>Funções de Ativação</vt:lpstr>
      <vt:lpstr>Funções de Ativação</vt:lpstr>
      <vt:lpstr>Funções de Ativação</vt:lpstr>
      <vt:lpstr>Funções de Ativação</vt:lpstr>
      <vt:lpstr>Funções de Ativação</vt:lpstr>
      <vt:lpstr>Funções de Ativação</vt:lpstr>
      <vt:lpstr>Funções de Ativação</vt:lpstr>
      <vt:lpstr>Funções de Ativação</vt:lpstr>
      <vt:lpstr>Funções de Ativação</vt:lpstr>
      <vt:lpstr>Funções de Ativação</vt:lpstr>
      <vt:lpstr>Funções de Ativação</vt:lpstr>
      <vt:lpstr>Funções de Ativação</vt:lpstr>
      <vt:lpstr>Funções de Ativação</vt:lpstr>
      <vt:lpstr>Ajuste dos Pesos (Backpropagation)</vt:lpstr>
      <vt:lpstr>Minimização do Erro (Loss Function)</vt:lpstr>
      <vt:lpstr>Minimização do Erro (Loss Function)</vt:lpstr>
      <vt:lpstr>Apresentação do PowerPoint</vt:lpstr>
      <vt:lpstr>Minimização do Erro (Loss Function)</vt:lpstr>
      <vt:lpstr>Minimização do Erro (Loss Function)</vt:lpstr>
      <vt:lpstr>Minimização do Erro (Loss Function)</vt:lpstr>
      <vt:lpstr>Gradiente da Função</vt:lpstr>
      <vt:lpstr>Gradiente da Função</vt:lpstr>
      <vt:lpstr>Gradiente da Função</vt:lpstr>
      <vt:lpstr>Gradiente da Função</vt:lpstr>
      <vt:lpstr>Ajuste dos Pesos (Backpropagation)</vt:lpstr>
      <vt:lpstr>Gradiente da Função</vt:lpstr>
      <vt:lpstr>Tipos Descida do Gradiente</vt:lpstr>
      <vt:lpstr>Tipos Descida do Gradiente</vt:lpstr>
      <vt:lpstr>Tipos Descida do Gradiente</vt:lpstr>
      <vt:lpstr>Tipos Descida do Gradiente</vt:lpstr>
      <vt:lpstr>Tipos Descida do Gradiente</vt:lpstr>
      <vt:lpstr>Tipos Descida do Gradiente</vt:lpstr>
      <vt:lpstr>Tipos Descida do Gradiente</vt:lpstr>
      <vt:lpstr>Tipos Descida do Gradiente</vt:lpstr>
      <vt:lpstr>Tipos Descida do Gradiente</vt:lpstr>
      <vt:lpstr>Tipos Descida do Gradiente</vt:lpstr>
      <vt:lpstr>Tipos Descida do Gradiente</vt:lpstr>
      <vt:lpstr>Tipos Descida do Gradiente</vt:lpstr>
      <vt:lpstr>Tipos de Loss Functions</vt:lpstr>
      <vt:lpstr>Tipos de Loss Functions</vt:lpstr>
      <vt:lpstr>Tipos de Loss Functions</vt:lpstr>
      <vt:lpstr>Tipos de Loss Functions</vt:lpstr>
      <vt:lpstr>Tipos de Loss Functions</vt:lpstr>
      <vt:lpstr>Tipos de Loss Functions</vt:lpstr>
      <vt:lpstr>Tipos de Loss Functions</vt:lpstr>
      <vt:lpstr>Tipos de Loss Functions</vt:lpstr>
      <vt:lpstr>Tipos de Loss Functions</vt:lpstr>
      <vt:lpstr>Tipos de Loss Functions</vt:lpstr>
      <vt:lpstr>Tipos de Loss Functions</vt:lpstr>
      <vt:lpstr>Tipos de Loss Functions</vt:lpstr>
      <vt:lpstr>Tipos de Loss Functions</vt:lpstr>
      <vt:lpstr>Tipos de Loss Functions</vt:lpstr>
      <vt:lpstr>Tipos de Loss Functions</vt:lpstr>
      <vt:lpstr>Tipos de Loss Functions</vt:lpstr>
      <vt:lpstr>Tipos de Loss Functions</vt:lpstr>
      <vt:lpstr>Tipos de Loss Functions</vt:lpstr>
      <vt:lpstr>Critério de Parada</vt:lpstr>
      <vt:lpstr>Critério de Parada</vt:lpstr>
      <vt:lpstr>Critério de Parada</vt:lpstr>
      <vt:lpstr>Critério de Parada</vt:lpstr>
      <vt:lpstr>Critério de Parada</vt:lpstr>
      <vt:lpstr>Critério de Parada</vt:lpstr>
      <vt:lpstr>Separação da Base</vt:lpstr>
      <vt:lpstr>Separação da base de dados</vt:lpstr>
      <vt:lpstr>Separação da base de dados</vt:lpstr>
      <vt:lpstr>Separação da base de dados</vt:lpstr>
      <vt:lpstr>Separação da base de dados</vt:lpstr>
      <vt:lpstr>Separação da base de dados</vt:lpstr>
      <vt:lpstr>Separação da base de dados</vt:lpstr>
      <vt:lpstr>Resampling Bootstrap</vt:lpstr>
      <vt:lpstr>Resampling Bootstrap</vt:lpstr>
      <vt:lpstr>Dropout</vt:lpstr>
      <vt:lpstr>Dropout</vt:lpstr>
      <vt:lpstr>Dropout</vt:lpstr>
      <vt:lpstr>Redes Especiais</vt:lpstr>
      <vt:lpstr>Redes Especiais</vt:lpstr>
      <vt:lpstr>Redes Especiais</vt:lpstr>
      <vt:lpstr>Redes Especiais</vt:lpstr>
      <vt:lpstr>Redes Especiais</vt:lpstr>
      <vt:lpstr>Redes Especiais</vt:lpstr>
      <vt:lpstr>Redes Especiais</vt:lpstr>
      <vt:lpstr>Redes Especiais</vt:lpstr>
      <vt:lpstr>Redes Especiais</vt:lpstr>
      <vt:lpstr>Redes Especiais</vt:lpstr>
      <vt:lpstr>Redes Especiais</vt:lpstr>
      <vt:lpstr>Redes Especiais</vt:lpstr>
      <vt:lpstr>Redes Especiais</vt:lpstr>
      <vt:lpstr>Redes Especiais</vt:lpstr>
      <vt:lpstr>Redes Neurais Artificiais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Jaime Wojciechowski</dc:creator>
  <cp:keywords/>
  <dc:description/>
  <cp:lastModifiedBy>Jaime Wojciechowski</cp:lastModifiedBy>
  <cp:revision>677</cp:revision>
  <cp:lastPrinted>2020-08-12T10:30:14Z</cp:lastPrinted>
  <dcterms:created xsi:type="dcterms:W3CDTF">2016-10-08T20:49:45Z</dcterms:created>
  <dcterms:modified xsi:type="dcterms:W3CDTF">2022-08-20T11:35:16Z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0x010100AF1AEBA727FD5040BBE085F4CA6C2370</vt:lpwstr>
  </property>
</Properties>
</file>